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267" r:id="rId9"/>
    <p:sldId id="270" r:id="rId10"/>
    <p:sldId id="290" r:id="rId11"/>
    <p:sldId id="291" r:id="rId12"/>
    <p:sldId id="273" r:id="rId13"/>
    <p:sldId id="275" r:id="rId14"/>
    <p:sldId id="276" r:id="rId15"/>
    <p:sldId id="274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7C12-15BC-4CD3-8D0E-165CFB982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7EB09-B8B1-437F-AA97-EC343EC54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9C4C-4DCB-42DC-89BF-BD365267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4C0F0-F2FA-42C0-9A2D-B0789360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2928-0C47-4094-93C6-1AFE0902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315C-A3E1-47F3-A363-5CEF69F0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61E9C-EBF5-4E7D-A978-A4D4FB922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1B7D8-3A37-46BA-8F6F-B4A30579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F7CA8-C5A4-4BF4-8526-B04689D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F3E79-2CDC-41B8-8ECB-681EB980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0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D75DB-9D6E-4C4F-A9D9-8AE9024B8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4BE26-F0B7-4210-AFB8-9F397B092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CBC15-A1B9-49D9-99F5-63C161F0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961E-DB52-4866-83AB-9D80B2B6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0E424-CDB9-4C74-8C85-DF8BEFB7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D101-08DB-4E98-A5C9-2D86C635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B7DC-86C5-411B-8AD7-53C8367C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A8D34-97C7-4ACE-AAD7-21F64CA0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0B5B-6627-4644-9801-EB421C1E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E6A0-A5C8-4F71-BE6E-0567D29A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9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3C47-1E2A-4DDD-84B4-C95BFF9A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41661-DAB2-4DA4-9878-00C398B32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884B-A02C-4FD6-921A-C30CC969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DA842-50C0-4D11-9927-62033BE5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67684-1EB1-4AE4-A90E-1DEEABAF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6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A987-EFBA-47E4-A509-A8E684F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82C0-EF1E-4089-9DFD-C64A4971E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52D73-77D0-46DD-886F-B63F43109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9654D-86DF-45E9-879F-C29D4637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B073A-DB90-4C9E-963F-DACFD1B5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E4D41-7479-4D34-9A3F-DD4E5954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7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2290-3DB9-4A7C-B11B-C140BD8A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45E0D-B631-4360-88DA-C6A9C6DF1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4A56-503F-4626-8DB3-BC3414223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09DC4-E588-48D1-B676-865DBD315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C9630-F662-4105-B93C-B61C18C91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DB5F0-663F-431B-B5AA-E6ADDD83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D844A-1AA5-4540-A40D-E49C77D0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D21E9-882B-4E4F-9A46-0AB3080A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3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C7EC-0662-4C7A-B200-0EA87CA6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3FE1A-D976-4716-9846-9BD28E0F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E2BE-1D40-4778-8FDB-C9BA313D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E69DF-412E-4958-89A3-A6D711F4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2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77F25-D208-4EF0-B265-D515A4AA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E4BE4-FBBF-4DF6-B8C7-779F1E2A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53651-C740-4D06-8397-9E65D49C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4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263C-D5A5-4BE9-959F-F45D07ED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23EB-570D-435E-B473-751A7DD9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FFE40-FEE4-4701-88FF-949E5AE6A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31F7A-C87A-44AB-9AF2-9AEF4504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6752D-5452-4875-93B5-28EDDD40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5BCD7-A1C4-4011-AD70-8AB04073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7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115B-7645-4437-8725-6DF45F31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43B6C-B98B-441E-A5B8-8BD99B88E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9C72-C3B9-493A-9FE0-3527A9EB8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3732E-303C-4B0D-A57C-8F233A80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D3411-97AA-4552-9F1C-6F43674C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6F7DD-7482-4B12-85F1-E92FD75E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49965-F71C-4982-A663-87500EEB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4EAE4-14E0-418D-9D04-201253BA2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A816-ECA3-4C3C-8A79-FCC38F0BF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7B658-C88D-4EB8-BB72-B5444DFA297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ED5FC-1960-47B7-88E0-0E688CAF6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2333-E8D2-4CC5-921C-67FEE6CC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9095-174A-44D2-8D14-D9AF3444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7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246FD-2BDF-4006-BA3C-8EE530516181}"/>
              </a:ext>
            </a:extLst>
          </p:cNvPr>
          <p:cNvSpPr txBox="1"/>
          <p:nvPr/>
        </p:nvSpPr>
        <p:spPr>
          <a:xfrm>
            <a:off x="275207" y="1127465"/>
            <a:ext cx="11703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</a:rPr>
              <a:t>CREST: Convolutional Residual Learning for Visual Tracking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05C6E-7A2D-4EDA-94F4-416F8719AE0D}"/>
              </a:ext>
            </a:extLst>
          </p:cNvPr>
          <p:cNvSpPr txBox="1"/>
          <p:nvPr/>
        </p:nvSpPr>
        <p:spPr>
          <a:xfrm>
            <a:off x="703054" y="3055401"/>
            <a:ext cx="10813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Yibing Song</a:t>
            </a:r>
            <a:r>
              <a:rPr lang="en-US" sz="2000" b="1" baseline="30000" dirty="0">
                <a:latin typeface="Palatino Linotype" panose="02040502050505030304" pitchFamily="18" charset="0"/>
              </a:rPr>
              <a:t>1</a:t>
            </a:r>
            <a:r>
              <a:rPr lang="en-US" sz="2000" b="1" dirty="0">
                <a:latin typeface="Palatino Linotype" panose="02040502050505030304" pitchFamily="18" charset="0"/>
              </a:rPr>
              <a:t>, Chao Ma</a:t>
            </a:r>
            <a:r>
              <a:rPr lang="en-US" sz="2000" b="1" baseline="30000" dirty="0">
                <a:latin typeface="Palatino Linotype" panose="02040502050505030304" pitchFamily="18" charset="0"/>
              </a:rPr>
              <a:t>2</a:t>
            </a:r>
            <a:r>
              <a:rPr lang="en-US" sz="2000" b="1" dirty="0">
                <a:latin typeface="Palatino Linotype" panose="02040502050505030304" pitchFamily="18" charset="0"/>
              </a:rPr>
              <a:t>, </a:t>
            </a:r>
            <a:r>
              <a:rPr lang="en-US" sz="2000" b="1" dirty="0" err="1">
                <a:latin typeface="Palatino Linotype" panose="02040502050505030304" pitchFamily="18" charset="0"/>
              </a:rPr>
              <a:t>Lijun</a:t>
            </a:r>
            <a:r>
              <a:rPr lang="en-US" sz="2000" b="1" dirty="0">
                <a:latin typeface="Palatino Linotype" panose="02040502050505030304" pitchFamily="18" charset="0"/>
              </a:rPr>
              <a:t> Gong</a:t>
            </a:r>
            <a:r>
              <a:rPr lang="en-US" sz="2000" b="1" baseline="30000" dirty="0">
                <a:latin typeface="Palatino Linotype" panose="02040502050505030304" pitchFamily="18" charset="0"/>
              </a:rPr>
              <a:t>3</a:t>
            </a:r>
            <a:r>
              <a:rPr lang="en-US" sz="2000" b="1" dirty="0">
                <a:latin typeface="Palatino Linotype" panose="02040502050505030304" pitchFamily="18" charset="0"/>
              </a:rPr>
              <a:t>, Jiawei Zhang</a:t>
            </a:r>
            <a:r>
              <a:rPr lang="en-US" sz="2000" b="1" baseline="30000" dirty="0">
                <a:latin typeface="Palatino Linotype" panose="02040502050505030304" pitchFamily="18" charset="0"/>
              </a:rPr>
              <a:t>1</a:t>
            </a:r>
            <a:r>
              <a:rPr lang="en-US" sz="2000" b="1" dirty="0">
                <a:latin typeface="Palatino Linotype" panose="02040502050505030304" pitchFamily="18" charset="0"/>
              </a:rPr>
              <a:t>, </a:t>
            </a:r>
            <a:r>
              <a:rPr lang="en-US" sz="2000" b="1" dirty="0" err="1">
                <a:latin typeface="Palatino Linotype" panose="02040502050505030304" pitchFamily="18" charset="0"/>
              </a:rPr>
              <a:t>Rynson</a:t>
            </a:r>
            <a:r>
              <a:rPr lang="en-US" sz="2000" b="1" dirty="0">
                <a:latin typeface="Palatino Linotype" panose="02040502050505030304" pitchFamily="18" charset="0"/>
              </a:rPr>
              <a:t> Lau</a:t>
            </a:r>
            <a:r>
              <a:rPr lang="en-US" sz="2000" b="1" baseline="30000" dirty="0">
                <a:latin typeface="Palatino Linotype" panose="02040502050505030304" pitchFamily="18" charset="0"/>
              </a:rPr>
              <a:t>1</a:t>
            </a:r>
            <a:r>
              <a:rPr lang="en-US" sz="2000" b="1" dirty="0">
                <a:latin typeface="Palatino Linotype" panose="02040502050505030304" pitchFamily="18" charset="0"/>
              </a:rPr>
              <a:t>, and Ming-Hsuan Yang</a:t>
            </a:r>
            <a:r>
              <a:rPr lang="en-US" sz="2000" b="1" baseline="30000" dirty="0">
                <a:latin typeface="Palatino Linotype" panose="02040502050505030304" pitchFamily="18" charset="0"/>
              </a:rPr>
              <a:t>4</a:t>
            </a:r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0526-2DCF-49C0-8557-82EC3F15EECE}"/>
              </a:ext>
            </a:extLst>
          </p:cNvPr>
          <p:cNvSpPr txBox="1"/>
          <p:nvPr/>
        </p:nvSpPr>
        <p:spPr>
          <a:xfrm>
            <a:off x="1539035" y="4477308"/>
            <a:ext cx="3799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30000" dirty="0">
                <a:latin typeface="Palatino Linotype" panose="02040502050505030304" pitchFamily="18" charset="0"/>
              </a:rPr>
              <a:t>1</a:t>
            </a:r>
            <a:r>
              <a:rPr lang="en-US" sz="2000" b="1" dirty="0">
                <a:latin typeface="Palatino Linotype" panose="02040502050505030304" pitchFamily="18" charset="0"/>
              </a:rPr>
              <a:t>City University of Hong Kong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1693A-F833-4462-B615-E2D1D1F3AD05}"/>
              </a:ext>
            </a:extLst>
          </p:cNvPr>
          <p:cNvSpPr txBox="1"/>
          <p:nvPr/>
        </p:nvSpPr>
        <p:spPr>
          <a:xfrm>
            <a:off x="6325579" y="4477308"/>
            <a:ext cx="3466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30000" dirty="0">
                <a:latin typeface="Palatino Linotype" panose="02040502050505030304" pitchFamily="18" charset="0"/>
              </a:rPr>
              <a:t>2</a:t>
            </a:r>
            <a:r>
              <a:rPr lang="en-US" sz="2000" b="1" dirty="0">
                <a:latin typeface="Palatino Linotype" panose="02040502050505030304" pitchFamily="18" charset="0"/>
              </a:rPr>
              <a:t>The University of Adelaide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138BA-E2B0-4330-B1D3-D7A77317B337}"/>
              </a:ext>
            </a:extLst>
          </p:cNvPr>
          <p:cNvSpPr txBox="1"/>
          <p:nvPr/>
        </p:nvSpPr>
        <p:spPr>
          <a:xfrm>
            <a:off x="1716590" y="4904912"/>
            <a:ext cx="3379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30000" dirty="0">
                <a:latin typeface="Palatino Linotype" panose="02040502050505030304" pitchFamily="18" charset="0"/>
              </a:rPr>
              <a:t>3</a:t>
            </a:r>
            <a:r>
              <a:rPr lang="en-US" sz="2000" b="1" dirty="0">
                <a:latin typeface="Palatino Linotype" panose="02040502050505030304" pitchFamily="18" charset="0"/>
              </a:rPr>
              <a:t>SenseNets Technology Ltd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81900-DF8C-4327-94F3-D6AD3944DD3D}"/>
              </a:ext>
            </a:extLst>
          </p:cNvPr>
          <p:cNvSpPr txBox="1"/>
          <p:nvPr/>
        </p:nvSpPr>
        <p:spPr>
          <a:xfrm>
            <a:off x="6041493" y="4904912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30000" dirty="0">
                <a:latin typeface="Palatino Linotype" panose="02040502050505030304" pitchFamily="18" charset="0"/>
              </a:rPr>
              <a:t>4</a:t>
            </a:r>
            <a:r>
              <a:rPr lang="en-US" sz="2000" b="1" dirty="0">
                <a:latin typeface="Palatino Linotype" panose="02040502050505030304" pitchFamily="18" charset="0"/>
              </a:rPr>
              <a:t>University of California at Merced</a:t>
            </a:r>
          </a:p>
        </p:txBody>
      </p:sp>
    </p:spTree>
    <p:extLst>
      <p:ext uri="{BB962C8B-B14F-4D97-AF65-F5344CB8AC3E}">
        <p14:creationId xmlns:p14="http://schemas.microsoft.com/office/powerpoint/2010/main" val="1274175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85E42-F438-4847-8BD4-67CE714D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42" y="558176"/>
            <a:ext cx="10801936" cy="534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F8C7C5-E080-4E10-8D6E-85B55A1C7B65}"/>
              </a:ext>
            </a:extLst>
          </p:cNvPr>
          <p:cNvSpPr txBox="1"/>
          <p:nvPr/>
        </p:nvSpPr>
        <p:spPr>
          <a:xfrm>
            <a:off x="0" y="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Prior arts: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DB937-B00C-4AFC-A2C9-327714D423BF}"/>
              </a:ext>
            </a:extLst>
          </p:cNvPr>
          <p:cNvSpPr txBox="1"/>
          <p:nvPr/>
        </p:nvSpPr>
        <p:spPr>
          <a:xfrm>
            <a:off x="3819093" y="6176407"/>
            <a:ext cx="4769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Tracking-by-detection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1D9BE-AB02-4E10-9129-BBF6BB8AC8E2}"/>
              </a:ext>
            </a:extLst>
          </p:cNvPr>
          <p:cNvSpPr txBox="1"/>
          <p:nvPr/>
        </p:nvSpPr>
        <p:spPr>
          <a:xfrm>
            <a:off x="3369509" y="6020135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Pro: Divide and conquer is accurate.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3BFC8-298D-4B3A-9A20-08F924FF341C}"/>
              </a:ext>
            </a:extLst>
          </p:cNvPr>
          <p:cNvSpPr txBox="1"/>
          <p:nvPr/>
        </p:nvSpPr>
        <p:spPr>
          <a:xfrm>
            <a:off x="3278362" y="6331501"/>
            <a:ext cx="552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Con: Sparse sampling and redundancy.</a:t>
            </a:r>
          </a:p>
        </p:txBody>
      </p:sp>
    </p:spTree>
    <p:extLst>
      <p:ext uri="{BB962C8B-B14F-4D97-AF65-F5344CB8AC3E}">
        <p14:creationId xmlns:p14="http://schemas.microsoft.com/office/powerpoint/2010/main" val="23629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A78C2-791D-487C-A6CF-090AE3DB26DA}"/>
              </a:ext>
            </a:extLst>
          </p:cNvPr>
          <p:cNvSpPr txBox="1"/>
          <p:nvPr/>
        </p:nvSpPr>
        <p:spPr>
          <a:xfrm>
            <a:off x="0" y="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Prior arts: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9FFBE-640E-452A-A2F2-29EDB20D040C}"/>
              </a:ext>
            </a:extLst>
          </p:cNvPr>
          <p:cNvSpPr txBox="1"/>
          <p:nvPr/>
        </p:nvSpPr>
        <p:spPr>
          <a:xfrm>
            <a:off x="4405875" y="6007370"/>
            <a:ext cx="406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Correlation filter framework</a:t>
            </a:r>
          </a:p>
        </p:txBody>
      </p:sp>
      <p:pic>
        <p:nvPicPr>
          <p:cNvPr id="2052" name="Picture 4" descr="Image result for Discriminative correlation filter">
            <a:extLst>
              <a:ext uri="{FF2B5EF4-FFF2-40B4-BE49-F238E27FC236}">
                <a16:creationId xmlns:a16="http://schemas.microsoft.com/office/drawing/2014/main" id="{B62EE4E0-50BB-497B-98BB-655AA47A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80" y="272026"/>
            <a:ext cx="9017276" cy="56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42CCF7-1EE5-4B83-A55C-FC242F0C30E7}"/>
              </a:ext>
            </a:extLst>
          </p:cNvPr>
          <p:cNvSpPr txBox="1"/>
          <p:nvPr/>
        </p:nvSpPr>
        <p:spPr>
          <a:xfrm>
            <a:off x="2798983" y="5884653"/>
            <a:ext cx="775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Pro: One pass in the Fourier domain, dense predictions.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5891-49F6-4138-BCA5-CDE627D0F7E5}"/>
              </a:ext>
            </a:extLst>
          </p:cNvPr>
          <p:cNvSpPr txBox="1"/>
          <p:nvPr/>
        </p:nvSpPr>
        <p:spPr>
          <a:xfrm>
            <a:off x="2722536" y="6221308"/>
            <a:ext cx="534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Con: inaccurate pixel-wise prediction.</a:t>
            </a:r>
          </a:p>
        </p:txBody>
      </p:sp>
    </p:spTree>
    <p:extLst>
      <p:ext uri="{BB962C8B-B14F-4D97-AF65-F5344CB8AC3E}">
        <p14:creationId xmlns:p14="http://schemas.microsoft.com/office/powerpoint/2010/main" val="42588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A463A8-B45C-4B4A-96EE-287A1B8F23A8}"/>
              </a:ext>
            </a:extLst>
          </p:cNvPr>
          <p:cNvSpPr txBox="1"/>
          <p:nvPr/>
        </p:nvSpPr>
        <p:spPr>
          <a:xfrm>
            <a:off x="0" y="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Intuition: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D2670-0BFF-4D92-9D8B-C88D352E0FAA}"/>
              </a:ext>
            </a:extLst>
          </p:cNvPr>
          <p:cNvSpPr txBox="1"/>
          <p:nvPr/>
        </p:nvSpPr>
        <p:spPr>
          <a:xfrm>
            <a:off x="525225" y="779461"/>
            <a:ext cx="889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Existing correlation filter frameworks are empirically designed: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0307F-219A-428A-B62A-4DABB56F4863}"/>
              </a:ext>
            </a:extLst>
          </p:cNvPr>
          <p:cNvSpPr/>
          <p:nvPr/>
        </p:nvSpPr>
        <p:spPr>
          <a:xfrm>
            <a:off x="525225" y="2569804"/>
            <a:ext cx="962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The whole framework has not been optimized in an end-to-end form.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456142-3BAD-402C-8BE4-611F65710F76}"/>
              </a:ext>
            </a:extLst>
          </p:cNvPr>
          <p:cNvSpPr/>
          <p:nvPr/>
        </p:nvSpPr>
        <p:spPr>
          <a:xfrm>
            <a:off x="2344086" y="4546955"/>
            <a:ext cx="6764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</a:rPr>
              <a:t>Why not integrate both as a whole?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5B830-CFF2-4698-AF0E-E9106421ECD4}"/>
              </a:ext>
            </a:extLst>
          </p:cNvPr>
          <p:cNvSpPr/>
          <p:nvPr/>
        </p:nvSpPr>
        <p:spPr>
          <a:xfrm>
            <a:off x="517824" y="1292896"/>
            <a:ext cx="10462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Filter weights training, model update, convolutional feature integration, etc.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01BF50-1EA7-45E6-871C-A8EB156B3402}"/>
              </a:ext>
            </a:extLst>
          </p:cNvPr>
          <p:cNvSpPr/>
          <p:nvPr/>
        </p:nvSpPr>
        <p:spPr>
          <a:xfrm>
            <a:off x="517824" y="3180966"/>
            <a:ext cx="7075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The deep architecture has not been fully exploited.</a:t>
            </a:r>
          </a:p>
        </p:txBody>
      </p:sp>
    </p:spTree>
    <p:extLst>
      <p:ext uri="{BB962C8B-B14F-4D97-AF65-F5344CB8AC3E}">
        <p14:creationId xmlns:p14="http://schemas.microsoft.com/office/powerpoint/2010/main" val="344635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9" grpId="1"/>
      <p:bldP spid="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14D34-120B-4EC4-AFFF-F3AABBBD6876}"/>
              </a:ext>
            </a:extLst>
          </p:cNvPr>
          <p:cNvSpPr txBox="1"/>
          <p:nvPr/>
        </p:nvSpPr>
        <p:spPr>
          <a:xfrm>
            <a:off x="0" y="0"/>
            <a:ext cx="434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Review: Discriminative correlation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CC68DA-29DB-46B9-A9E3-E38643E2B853}"/>
                  </a:ext>
                </a:extLst>
              </p:cNvPr>
              <p:cNvSpPr txBox="1"/>
              <p:nvPr/>
            </p:nvSpPr>
            <p:spPr>
              <a:xfrm>
                <a:off x="1083366" y="2069407"/>
                <a:ext cx="8617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m:rPr>
                              <m:nor/>
                            </m:rPr>
                            <a:rPr lang="en-US" sz="3600" dirty="0"/>
                            <m:t> 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CC68DA-29DB-46B9-A9E3-E38643E2B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66" y="2069407"/>
                <a:ext cx="861722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943CCCE-E471-4D1F-A052-5D1D6E8B3573}"/>
              </a:ext>
            </a:extLst>
          </p:cNvPr>
          <p:cNvSpPr txBox="1"/>
          <p:nvPr/>
        </p:nvSpPr>
        <p:spPr>
          <a:xfrm>
            <a:off x="1245704" y="3425466"/>
            <a:ext cx="518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Objective function</a:t>
            </a:r>
            <a:r>
              <a:rPr lang="en-US" sz="2400">
                <a:latin typeface="Palatino Linotype" panose="02040502050505030304" pitchFamily="18" charset="0"/>
              </a:rPr>
              <a:t>: ridge </a:t>
            </a:r>
            <a:r>
              <a:rPr lang="en-US" sz="2400" dirty="0">
                <a:latin typeface="Palatino Linotype" panose="02040502050505030304" pitchFamily="18" charset="0"/>
              </a:rPr>
              <a:t>regression.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441E20-1E26-4C73-AF4D-F4ECA20792F0}"/>
              </a:ext>
            </a:extLst>
          </p:cNvPr>
          <p:cNvSpPr txBox="1"/>
          <p:nvPr/>
        </p:nvSpPr>
        <p:spPr>
          <a:xfrm>
            <a:off x="1285459" y="4328342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X: input features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770CE9-B44B-4970-AEAF-BBEF67260574}"/>
              </a:ext>
            </a:extLst>
          </p:cNvPr>
          <p:cNvSpPr txBox="1"/>
          <p:nvPr/>
        </p:nvSpPr>
        <p:spPr>
          <a:xfrm>
            <a:off x="1288773" y="4997577"/>
            <a:ext cx="4308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Y: ground truth gaussian label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77891E-C2EB-4CE4-924B-59AD5E03678E}"/>
              </a:ext>
            </a:extLst>
          </p:cNvPr>
          <p:cNvSpPr txBox="1"/>
          <p:nvPr/>
        </p:nvSpPr>
        <p:spPr>
          <a:xfrm>
            <a:off x="1176843" y="5646937"/>
            <a:ext cx="3865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W: correlation filter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EB03658-0359-4DD2-9004-8F25DDED9EEC}"/>
                  </a:ext>
                </a:extLst>
              </p:cNvPr>
              <p:cNvSpPr txBox="1"/>
              <p:nvPr/>
            </p:nvSpPr>
            <p:spPr>
              <a:xfrm>
                <a:off x="4809762" y="4674411"/>
                <a:ext cx="8617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EB03658-0359-4DD2-9004-8F25DDED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62" y="4674411"/>
                <a:ext cx="861722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DB92F0-FC05-48DB-92B0-EC81A11952E6}"/>
                  </a:ext>
                </a:extLst>
              </p:cNvPr>
              <p:cNvSpPr txBox="1"/>
              <p:nvPr/>
            </p:nvSpPr>
            <p:spPr>
              <a:xfrm>
                <a:off x="1245703" y="676220"/>
                <a:ext cx="29548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DB92F0-FC05-48DB-92B0-EC81A1195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03" y="676220"/>
                <a:ext cx="295482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4" descr="Image result for Discriminative correlation filter">
            <a:extLst>
              <a:ext uri="{FF2B5EF4-FFF2-40B4-BE49-F238E27FC236}">
                <a16:creationId xmlns:a16="http://schemas.microsoft.com/office/drawing/2014/main" id="{3936EBC6-62F0-4143-9DD5-25AF0532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50" y="-1"/>
            <a:ext cx="3327022" cy="20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88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2297E-5CFB-41AE-9234-5942F02D9CB9}"/>
              </a:ext>
            </a:extLst>
          </p:cNvPr>
          <p:cNvSpPr txBox="1"/>
          <p:nvPr/>
        </p:nvSpPr>
        <p:spPr>
          <a:xfrm>
            <a:off x="0" y="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Review: L2 loss in the CNNs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181D8A-2526-40F9-A337-DEB3ED30FD3B}"/>
                  </a:ext>
                </a:extLst>
              </p:cNvPr>
              <p:cNvSpPr txBox="1"/>
              <p:nvPr/>
            </p:nvSpPr>
            <p:spPr>
              <a:xfrm>
                <a:off x="1441175" y="566528"/>
                <a:ext cx="8617226" cy="1708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181D8A-2526-40F9-A337-DEB3ED3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175" y="566528"/>
                <a:ext cx="8617226" cy="1708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7FDB0-2033-4232-9078-B45971590E56}"/>
                  </a:ext>
                </a:extLst>
              </p:cNvPr>
              <p:cNvSpPr txBox="1"/>
              <p:nvPr/>
            </p:nvSpPr>
            <p:spPr>
              <a:xfrm>
                <a:off x="426931" y="2570068"/>
                <a:ext cx="46410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: 		number of samples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7FDB0-2033-4232-9078-B4597159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2570068"/>
                <a:ext cx="4641014" cy="461665"/>
              </a:xfrm>
              <a:prstGeom prst="rect">
                <a:avLst/>
              </a:prstGeom>
              <a:blipFill>
                <a:blip r:embed="rId3"/>
                <a:stretch>
                  <a:fillRect l="-263" t="-10667" r="-105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0038CF-910B-44A9-A641-DB15F3BB1689}"/>
                  </a:ext>
                </a:extLst>
              </p:cNvPr>
              <p:cNvSpPr/>
              <p:nvPr/>
            </p:nvSpPr>
            <p:spPr>
              <a:xfrm>
                <a:off x="426931" y="3737943"/>
                <a:ext cx="39224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:		weight decay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0038CF-910B-44A9-A641-DB15F3BB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3737943"/>
                <a:ext cx="3922420" cy="461665"/>
              </a:xfrm>
              <a:prstGeom prst="rect">
                <a:avLst/>
              </a:prstGeom>
              <a:blipFill>
                <a:blip r:embed="rId4"/>
                <a:stretch>
                  <a:fillRect t="-10526" r="-155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5C81A-CE40-4A4A-81EA-F2845F6FB4EE}"/>
                  </a:ext>
                </a:extLst>
              </p:cNvPr>
              <p:cNvSpPr/>
              <p:nvPr/>
            </p:nvSpPr>
            <p:spPr>
              <a:xfrm>
                <a:off x="426931" y="3130249"/>
                <a:ext cx="500649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: 	the loss of </a:t>
                </a:r>
                <a:r>
                  <a:rPr lang="en-US" sz="2400" dirty="0" err="1">
                    <a:latin typeface="Palatino Linotype" panose="02040502050505030304" pitchFamily="18" charset="0"/>
                  </a:rPr>
                  <a:t>i-th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 sample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5C81A-CE40-4A4A-81EA-F2845F6FB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3130249"/>
                <a:ext cx="5006499" cy="509178"/>
              </a:xfrm>
              <a:prstGeom prst="rect">
                <a:avLst/>
              </a:prstGeom>
              <a:blipFill>
                <a:blip r:embed="rId5"/>
                <a:stretch>
                  <a:fillRect t="-3571" r="-853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2C9F206-4768-4819-A031-D6567445DE41}"/>
              </a:ext>
            </a:extLst>
          </p:cNvPr>
          <p:cNvSpPr/>
          <p:nvPr/>
        </p:nvSpPr>
        <p:spPr>
          <a:xfrm>
            <a:off x="5838979" y="1934921"/>
            <a:ext cx="122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We set: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2D80E-457C-4295-9A93-1CE8E1BEAC4E}"/>
                  </a:ext>
                </a:extLst>
              </p:cNvPr>
              <p:cNvSpPr/>
              <p:nvPr/>
            </p:nvSpPr>
            <p:spPr>
              <a:xfrm>
                <a:off x="5874491" y="2622911"/>
                <a:ext cx="5429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			first frame sample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2D80E-457C-4295-9A93-1CE8E1BEA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491" y="2622911"/>
                <a:ext cx="5429692" cy="461665"/>
              </a:xfrm>
              <a:prstGeom prst="rect">
                <a:avLst/>
              </a:prstGeom>
              <a:blipFill>
                <a:blip r:embed="rId6"/>
                <a:stretch>
                  <a:fillRect l="-337" t="-10526" r="-67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6319BE-5068-46B3-9385-7A2C34E3D419}"/>
                  </a:ext>
                </a:extLst>
              </p:cNvPr>
              <p:cNvSpPr/>
              <p:nvPr/>
            </p:nvSpPr>
            <p:spPr>
              <a:xfrm>
                <a:off x="5749788" y="3154005"/>
                <a:ext cx="3480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6319BE-5068-46B3-9385-7A2C34E3D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88" y="3154005"/>
                <a:ext cx="3480312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69B7F2C-AC0C-4C9A-B54A-3E7238002120}"/>
              </a:ext>
            </a:extLst>
          </p:cNvPr>
          <p:cNvSpPr/>
          <p:nvPr/>
        </p:nvSpPr>
        <p:spPr>
          <a:xfrm>
            <a:off x="9497991" y="3177762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L2 loss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475E2-A8FD-430A-B508-67B8922F3958}"/>
              </a:ext>
            </a:extLst>
          </p:cNvPr>
          <p:cNvSpPr/>
          <p:nvPr/>
        </p:nvSpPr>
        <p:spPr>
          <a:xfrm>
            <a:off x="1886579" y="4682884"/>
            <a:ext cx="6536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 is the parameter of one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01E229-1966-4C9A-897C-7D22B2FC19A7}"/>
                  </a:ext>
                </a:extLst>
              </p:cNvPr>
              <p:cNvSpPr/>
              <p:nvPr/>
            </p:nvSpPr>
            <p:spPr>
              <a:xfrm>
                <a:off x="5780951" y="3729037"/>
                <a:ext cx="2211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01E229-1966-4C9A-897C-7D22B2FC1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951" y="3729037"/>
                <a:ext cx="2211183" cy="461665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822C445-A798-4E39-AA99-307D40973BB9}"/>
              </a:ext>
            </a:extLst>
          </p:cNvPr>
          <p:cNvSpPr/>
          <p:nvPr/>
        </p:nvSpPr>
        <p:spPr>
          <a:xfrm>
            <a:off x="8600309" y="3729036"/>
            <a:ext cx="2916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Regularization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A9783D-1F43-48DE-B11C-D85AD2EBB2FA}"/>
                  </a:ext>
                </a:extLst>
              </p:cNvPr>
              <p:cNvSpPr txBox="1"/>
              <p:nvPr/>
            </p:nvSpPr>
            <p:spPr>
              <a:xfrm>
                <a:off x="1312890" y="5589725"/>
                <a:ext cx="8617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A9783D-1F43-48DE-B11C-D85AD2EB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90" y="5589725"/>
                <a:ext cx="861722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3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14D34-120B-4EC4-AFFF-F3AABBBD6876}"/>
              </a:ext>
            </a:extLst>
          </p:cNvPr>
          <p:cNvSpPr txBox="1"/>
          <p:nvPr/>
        </p:nvSpPr>
        <p:spPr>
          <a:xfrm>
            <a:off x="0" y="0"/>
            <a:ext cx="759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method: Formulation of correlation filter as one convolutional layer.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29335-A324-45E7-9B56-A0EF8B8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9" y="2323813"/>
            <a:ext cx="1389888" cy="13898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011D93-78E8-4FF9-BDAD-006A15426AA8}"/>
              </a:ext>
            </a:extLst>
          </p:cNvPr>
          <p:cNvSpPr/>
          <p:nvPr/>
        </p:nvSpPr>
        <p:spPr>
          <a:xfrm>
            <a:off x="3694672" y="1830135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8EB80-E8EB-4D9C-B739-63F3DDEF628B}"/>
              </a:ext>
            </a:extLst>
          </p:cNvPr>
          <p:cNvSpPr/>
          <p:nvPr/>
        </p:nvSpPr>
        <p:spPr>
          <a:xfrm>
            <a:off x="3847072" y="2613228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AE695-2AAB-4A3C-AF44-5B7C46097917}"/>
              </a:ext>
            </a:extLst>
          </p:cNvPr>
          <p:cNvSpPr/>
          <p:nvPr/>
        </p:nvSpPr>
        <p:spPr>
          <a:xfrm>
            <a:off x="3993175" y="3405519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8D611210-D6ED-4D8B-9895-4F9812DB7668}"/>
              </a:ext>
            </a:extLst>
          </p:cNvPr>
          <p:cNvSpPr/>
          <p:nvPr/>
        </p:nvSpPr>
        <p:spPr>
          <a:xfrm>
            <a:off x="2165667" y="1615825"/>
            <a:ext cx="3486875" cy="2805864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DF9E6-ECD7-4E74-9533-85072A881065}"/>
              </a:ext>
            </a:extLst>
          </p:cNvPr>
          <p:cNvSpPr/>
          <p:nvPr/>
        </p:nvSpPr>
        <p:spPr>
          <a:xfrm>
            <a:off x="2345765" y="1843106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A5AF3-AD29-4296-ADF7-EA5D922B080E}"/>
              </a:ext>
            </a:extLst>
          </p:cNvPr>
          <p:cNvSpPr/>
          <p:nvPr/>
        </p:nvSpPr>
        <p:spPr>
          <a:xfrm>
            <a:off x="2604103" y="1996244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163BB-6FD5-4C4A-B924-212AB5B9C5AB}"/>
              </a:ext>
            </a:extLst>
          </p:cNvPr>
          <p:cNvSpPr/>
          <p:nvPr/>
        </p:nvSpPr>
        <p:spPr>
          <a:xfrm>
            <a:off x="2498165" y="2626199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6D0D-378C-4678-A2CD-6121DE4F5D55}"/>
              </a:ext>
            </a:extLst>
          </p:cNvPr>
          <p:cNvSpPr/>
          <p:nvPr/>
        </p:nvSpPr>
        <p:spPr>
          <a:xfrm>
            <a:off x="2644268" y="3418490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8A43F-2373-4063-BF4C-B3E41DEF3B29}"/>
              </a:ext>
            </a:extLst>
          </p:cNvPr>
          <p:cNvSpPr/>
          <p:nvPr/>
        </p:nvSpPr>
        <p:spPr>
          <a:xfrm>
            <a:off x="2944526" y="3591803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FB99AB-D496-48D5-80F3-F2E4E9A344AF}"/>
              </a:ext>
            </a:extLst>
          </p:cNvPr>
          <p:cNvCxnSpPr/>
          <p:nvPr/>
        </p:nvCxnSpPr>
        <p:spPr>
          <a:xfrm>
            <a:off x="2603044" y="2354740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19D8B4-6248-4DAF-8200-5F1BF27D2706}"/>
              </a:ext>
            </a:extLst>
          </p:cNvPr>
          <p:cNvCxnSpPr/>
          <p:nvPr/>
        </p:nvCxnSpPr>
        <p:spPr>
          <a:xfrm>
            <a:off x="2959290" y="1985530"/>
            <a:ext cx="351031" cy="16189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845C9C-24BB-4032-B55F-F750172CEA2B}"/>
              </a:ext>
            </a:extLst>
          </p:cNvPr>
          <p:cNvCxnSpPr/>
          <p:nvPr/>
        </p:nvCxnSpPr>
        <p:spPr>
          <a:xfrm>
            <a:off x="2964806" y="2353658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47048-A0D2-44DA-AD00-C36415AF45F2}"/>
              </a:ext>
            </a:extLst>
          </p:cNvPr>
          <p:cNvSpPr/>
          <p:nvPr/>
        </p:nvSpPr>
        <p:spPr>
          <a:xfrm>
            <a:off x="4065875" y="2069620"/>
            <a:ext cx="188149" cy="18814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6DE090-8604-4628-B639-8448EE663C2C}"/>
              </a:ext>
            </a:extLst>
          </p:cNvPr>
          <p:cNvSpPr/>
          <p:nvPr/>
        </p:nvSpPr>
        <p:spPr>
          <a:xfrm>
            <a:off x="4406298" y="3665179"/>
            <a:ext cx="188149" cy="18814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7121-0AF9-4C19-80FF-DE5D41F05A99}"/>
              </a:ext>
            </a:extLst>
          </p:cNvPr>
          <p:cNvSpPr/>
          <p:nvPr/>
        </p:nvSpPr>
        <p:spPr>
          <a:xfrm>
            <a:off x="2776002" y="2799512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9D35BE-7B1A-413B-859B-97A498F2D9CD}"/>
              </a:ext>
            </a:extLst>
          </p:cNvPr>
          <p:cNvCxnSpPr/>
          <p:nvPr/>
        </p:nvCxnSpPr>
        <p:spPr>
          <a:xfrm>
            <a:off x="2604103" y="1996244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1C50AC-CE8B-4264-8922-3235E236377F}"/>
              </a:ext>
            </a:extLst>
          </p:cNvPr>
          <p:cNvCxnSpPr/>
          <p:nvPr/>
        </p:nvCxnSpPr>
        <p:spPr>
          <a:xfrm>
            <a:off x="3306238" y="3591803"/>
            <a:ext cx="1100060" cy="866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8FD9EA-D0BE-49CC-A0DA-843E6459D737}"/>
              </a:ext>
            </a:extLst>
          </p:cNvPr>
          <p:cNvCxnSpPr/>
          <p:nvPr/>
        </p:nvCxnSpPr>
        <p:spPr>
          <a:xfrm flipV="1">
            <a:off x="3237996" y="3864227"/>
            <a:ext cx="1168302" cy="7442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3F5494-0FE8-4C3C-AE3D-AF325D9FBD6A}"/>
              </a:ext>
            </a:extLst>
          </p:cNvPr>
          <p:cNvCxnSpPr/>
          <p:nvPr/>
        </p:nvCxnSpPr>
        <p:spPr>
          <a:xfrm>
            <a:off x="3121325" y="2798536"/>
            <a:ext cx="1291502" cy="8624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88DC4D-9969-41F8-BCD8-078A34E01394}"/>
              </a:ext>
            </a:extLst>
          </p:cNvPr>
          <p:cNvCxnSpPr/>
          <p:nvPr/>
        </p:nvCxnSpPr>
        <p:spPr>
          <a:xfrm>
            <a:off x="2964806" y="1992171"/>
            <a:ext cx="1441492" cy="16709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1907CD-CC38-4AEB-B1DB-00C40D46EB4E}"/>
              </a:ext>
            </a:extLst>
          </p:cNvPr>
          <p:cNvCxnSpPr/>
          <p:nvPr/>
        </p:nvCxnSpPr>
        <p:spPr>
          <a:xfrm>
            <a:off x="3130226" y="3149093"/>
            <a:ext cx="1276072" cy="7142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995E6D-4B5C-4079-AF45-F5E2EE1FCE10}"/>
              </a:ext>
            </a:extLst>
          </p:cNvPr>
          <p:cNvCxnSpPr/>
          <p:nvPr/>
        </p:nvCxnSpPr>
        <p:spPr>
          <a:xfrm>
            <a:off x="2950720" y="2354740"/>
            <a:ext cx="1455578" cy="150476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53059-1EEA-4F24-9D0B-1320CC6D4E54}"/>
              </a:ext>
            </a:extLst>
          </p:cNvPr>
          <p:cNvCxnSpPr/>
          <p:nvPr/>
        </p:nvCxnSpPr>
        <p:spPr>
          <a:xfrm>
            <a:off x="4258006" y="2065749"/>
            <a:ext cx="343153" cy="159714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32613A-6686-427D-A88C-D16036E2929E}"/>
              </a:ext>
            </a:extLst>
          </p:cNvPr>
          <p:cNvCxnSpPr/>
          <p:nvPr/>
        </p:nvCxnSpPr>
        <p:spPr>
          <a:xfrm>
            <a:off x="4061703" y="2266227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FC198-FBD7-4820-BA97-4BA1ABC1B08D}"/>
              </a:ext>
            </a:extLst>
          </p:cNvPr>
          <p:cNvCxnSpPr/>
          <p:nvPr/>
        </p:nvCxnSpPr>
        <p:spPr>
          <a:xfrm>
            <a:off x="4258006" y="2266227"/>
            <a:ext cx="343153" cy="15932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E4DE5-A795-4BE4-A68D-876469135777}"/>
              </a:ext>
            </a:extLst>
          </p:cNvPr>
          <p:cNvSpPr/>
          <p:nvPr/>
        </p:nvSpPr>
        <p:spPr>
          <a:xfrm>
            <a:off x="4237774" y="2872888"/>
            <a:ext cx="188149" cy="18814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382EEA-362F-423A-8EFB-63A050AEB1DA}"/>
              </a:ext>
            </a:extLst>
          </p:cNvPr>
          <p:cNvCxnSpPr/>
          <p:nvPr/>
        </p:nvCxnSpPr>
        <p:spPr>
          <a:xfrm>
            <a:off x="4065439" y="2068035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5DE3D5C-09BB-473A-971D-399F125772F6}"/>
              </a:ext>
            </a:extLst>
          </p:cNvPr>
          <p:cNvSpPr/>
          <p:nvPr/>
        </p:nvSpPr>
        <p:spPr>
          <a:xfrm>
            <a:off x="4849164" y="3010600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EA6A23-04B0-4BF8-964E-5B3D24C1C3A6}"/>
              </a:ext>
            </a:extLst>
          </p:cNvPr>
          <p:cNvSpPr/>
          <p:nvPr/>
        </p:nvSpPr>
        <p:spPr>
          <a:xfrm>
            <a:off x="5103132" y="3010600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B1D39-2FAF-4D85-A972-156E7846CA55}"/>
              </a:ext>
            </a:extLst>
          </p:cNvPr>
          <p:cNvSpPr/>
          <p:nvPr/>
        </p:nvSpPr>
        <p:spPr>
          <a:xfrm>
            <a:off x="5357100" y="3010600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9F659A-17C8-4E89-AC12-2E5682B2607F}"/>
              </a:ext>
            </a:extLst>
          </p:cNvPr>
          <p:cNvSpPr txBox="1"/>
          <p:nvPr/>
        </p:nvSpPr>
        <p:spPr>
          <a:xfrm>
            <a:off x="2879495" y="1215578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Extraction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0ADE78B-50A0-4684-B4F2-E88EE1EAF967}"/>
              </a:ext>
            </a:extLst>
          </p:cNvPr>
          <p:cNvSpPr/>
          <p:nvPr/>
        </p:nvSpPr>
        <p:spPr>
          <a:xfrm rot="5400000">
            <a:off x="6669024" y="2554331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38A14862-9790-4695-8100-3664A860A458}"/>
              </a:ext>
            </a:extLst>
          </p:cNvPr>
          <p:cNvSpPr/>
          <p:nvPr/>
        </p:nvSpPr>
        <p:spPr>
          <a:xfrm rot="5400000">
            <a:off x="6506464" y="2655931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DBFCDD3-F122-49BD-B651-6A9422B76541}"/>
              </a:ext>
            </a:extLst>
          </p:cNvPr>
          <p:cNvSpPr/>
          <p:nvPr/>
        </p:nvSpPr>
        <p:spPr>
          <a:xfrm rot="5400000">
            <a:off x="6343904" y="2757531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0B7C7F-C9D0-4CC4-8ED5-4935D3F23B97}"/>
              </a:ext>
            </a:extLst>
          </p:cNvPr>
          <p:cNvSpPr txBox="1"/>
          <p:nvPr/>
        </p:nvSpPr>
        <p:spPr>
          <a:xfrm>
            <a:off x="6266067" y="3500291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map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CAB14B-EE4D-412E-90AB-E3591F3B44C8}"/>
              </a:ext>
            </a:extLst>
          </p:cNvPr>
          <p:cNvSpPr/>
          <p:nvPr/>
        </p:nvSpPr>
        <p:spPr>
          <a:xfrm>
            <a:off x="8773169" y="3077936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99DD2A-591A-4ABF-8AC3-7F6CFD982BF7}"/>
              </a:ext>
            </a:extLst>
          </p:cNvPr>
          <p:cNvSpPr/>
          <p:nvPr/>
        </p:nvSpPr>
        <p:spPr>
          <a:xfrm>
            <a:off x="8584687" y="2587569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47483E-2B2B-4E0B-9CCA-E248F2A562D1}"/>
              </a:ext>
            </a:extLst>
          </p:cNvPr>
          <p:cNvSpPr/>
          <p:nvPr/>
        </p:nvSpPr>
        <p:spPr>
          <a:xfrm>
            <a:off x="8464451" y="2107463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6E0168-FA66-480C-B618-7A435521F417}"/>
              </a:ext>
            </a:extLst>
          </p:cNvPr>
          <p:cNvSpPr/>
          <p:nvPr/>
        </p:nvSpPr>
        <p:spPr>
          <a:xfrm>
            <a:off x="8614570" y="2301169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1DC819-6B69-4E7A-A679-4A8AA8415B16}"/>
              </a:ext>
            </a:extLst>
          </p:cNvPr>
          <p:cNvSpPr/>
          <p:nvPr/>
        </p:nvSpPr>
        <p:spPr>
          <a:xfrm>
            <a:off x="8976979" y="3283709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90B5BB-7AA1-41D5-99C2-9E5A8512B4D3}"/>
              </a:ext>
            </a:extLst>
          </p:cNvPr>
          <p:cNvCxnSpPr/>
          <p:nvPr/>
        </p:nvCxnSpPr>
        <p:spPr>
          <a:xfrm>
            <a:off x="8611421" y="2668434"/>
            <a:ext cx="362409" cy="98247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A6393B-B614-4A7C-BC83-B56D007B9104}"/>
              </a:ext>
            </a:extLst>
          </p:cNvPr>
          <p:cNvCxnSpPr/>
          <p:nvPr/>
        </p:nvCxnSpPr>
        <p:spPr>
          <a:xfrm>
            <a:off x="8975831" y="2668369"/>
            <a:ext cx="363982" cy="9925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A519C2-6F24-4D16-A207-65F919D19427}"/>
              </a:ext>
            </a:extLst>
          </p:cNvPr>
          <p:cNvCxnSpPr/>
          <p:nvPr/>
        </p:nvCxnSpPr>
        <p:spPr>
          <a:xfrm>
            <a:off x="8975828" y="2295293"/>
            <a:ext cx="361987" cy="9744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2D4512-8A5D-4763-AEFA-91959C58F6FB}"/>
              </a:ext>
            </a:extLst>
          </p:cNvPr>
          <p:cNvSpPr/>
          <p:nvPr/>
        </p:nvSpPr>
        <p:spPr>
          <a:xfrm>
            <a:off x="8795352" y="2791849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804887-955F-4E92-87AC-E117B2B46FB2}"/>
              </a:ext>
            </a:extLst>
          </p:cNvPr>
          <p:cNvCxnSpPr/>
          <p:nvPr/>
        </p:nvCxnSpPr>
        <p:spPr>
          <a:xfrm>
            <a:off x="8614145" y="2313985"/>
            <a:ext cx="362409" cy="95572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152">
            <a:extLst>
              <a:ext uri="{FF2B5EF4-FFF2-40B4-BE49-F238E27FC236}">
                <a16:creationId xmlns:a16="http://schemas.microsoft.com/office/drawing/2014/main" id="{88BD148A-9298-4852-B088-E1A735FA1B68}"/>
              </a:ext>
            </a:extLst>
          </p:cNvPr>
          <p:cNvSpPr/>
          <p:nvPr/>
        </p:nvSpPr>
        <p:spPr>
          <a:xfrm>
            <a:off x="8173593" y="2065749"/>
            <a:ext cx="1705338" cy="1683663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C7AA04-990F-4606-ABBB-052FFF3C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604" y="2337704"/>
            <a:ext cx="1233349" cy="1233349"/>
          </a:xfrm>
          <a:prstGeom prst="rect">
            <a:avLst/>
          </a:prstGeom>
        </p:spPr>
      </p:pic>
      <p:sp>
        <p:nvSpPr>
          <p:cNvPr id="52" name="Right Arrow 166">
            <a:extLst>
              <a:ext uri="{FF2B5EF4-FFF2-40B4-BE49-F238E27FC236}">
                <a16:creationId xmlns:a16="http://schemas.microsoft.com/office/drawing/2014/main" id="{4C51830A-722C-46EF-8F11-5D4331175B01}"/>
              </a:ext>
            </a:extLst>
          </p:cNvPr>
          <p:cNvSpPr/>
          <p:nvPr/>
        </p:nvSpPr>
        <p:spPr>
          <a:xfrm>
            <a:off x="1684965" y="2926633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166">
            <a:extLst>
              <a:ext uri="{FF2B5EF4-FFF2-40B4-BE49-F238E27FC236}">
                <a16:creationId xmlns:a16="http://schemas.microsoft.com/office/drawing/2014/main" id="{DAF1BB95-FE57-4006-AC19-4F8882D69C54}"/>
              </a:ext>
            </a:extLst>
          </p:cNvPr>
          <p:cNvSpPr/>
          <p:nvPr/>
        </p:nvSpPr>
        <p:spPr>
          <a:xfrm>
            <a:off x="5838458" y="2924404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166">
            <a:extLst>
              <a:ext uri="{FF2B5EF4-FFF2-40B4-BE49-F238E27FC236}">
                <a16:creationId xmlns:a16="http://schemas.microsoft.com/office/drawing/2014/main" id="{37F871F4-80CA-409F-B904-F38291C16B82}"/>
              </a:ext>
            </a:extLst>
          </p:cNvPr>
          <p:cNvSpPr/>
          <p:nvPr/>
        </p:nvSpPr>
        <p:spPr>
          <a:xfrm>
            <a:off x="7692619" y="2910513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166">
            <a:extLst>
              <a:ext uri="{FF2B5EF4-FFF2-40B4-BE49-F238E27FC236}">
                <a16:creationId xmlns:a16="http://schemas.microsoft.com/office/drawing/2014/main" id="{FA649203-5283-4C20-BE91-A5D9C5D18D99}"/>
              </a:ext>
            </a:extLst>
          </p:cNvPr>
          <p:cNvSpPr/>
          <p:nvPr/>
        </p:nvSpPr>
        <p:spPr>
          <a:xfrm>
            <a:off x="10045650" y="2872888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E56DD8-7C3C-46A7-A2A9-D6F31FB26E08}"/>
              </a:ext>
            </a:extLst>
          </p:cNvPr>
          <p:cNvSpPr txBox="1"/>
          <p:nvPr/>
        </p:nvSpPr>
        <p:spPr>
          <a:xfrm>
            <a:off x="7934282" y="161037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One conv layer: DCF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B1B85E-E88C-478D-8485-B72BE01ADBCB}"/>
              </a:ext>
            </a:extLst>
          </p:cNvPr>
          <p:cNvSpPr txBox="1"/>
          <p:nvPr/>
        </p:nvSpPr>
        <p:spPr>
          <a:xfrm>
            <a:off x="10452427" y="355983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Response map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0B4B6DD-81CE-471F-8F3C-E505B0E181C6}"/>
              </a:ext>
            </a:extLst>
          </p:cNvPr>
          <p:cNvSpPr/>
          <p:nvPr/>
        </p:nvSpPr>
        <p:spPr>
          <a:xfrm>
            <a:off x="3139257" y="5134375"/>
            <a:ext cx="5638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End-to-end prediction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75887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/>
      <p:bldP spid="40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61" grpId="0"/>
      <p:bldP spid="6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DFEA6-CAA1-45B8-BDBB-BB7D45EB71BD}"/>
              </a:ext>
            </a:extLst>
          </p:cNvPr>
          <p:cNvSpPr txBox="1"/>
          <p:nvPr/>
        </p:nvSpPr>
        <p:spPr>
          <a:xfrm>
            <a:off x="0" y="0"/>
            <a:ext cx="29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method: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B5E8A-34FA-4619-A807-CA97399B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1" y="1175357"/>
            <a:ext cx="4659599" cy="4659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8EBC6-9683-4F35-984E-08B78C7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" y="1175356"/>
            <a:ext cx="4659599" cy="465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9A82F-BE9D-41E9-B28F-A58E6F6F2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75" y="1175357"/>
            <a:ext cx="4659599" cy="465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31B2D-E48A-4C3A-ADAB-83244D8A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4" y="1175356"/>
            <a:ext cx="4659599" cy="4659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1B53FB-B348-4813-887C-91B2A7701E54}"/>
              </a:ext>
            </a:extLst>
          </p:cNvPr>
          <p:cNvSpPr/>
          <p:nvPr/>
        </p:nvSpPr>
        <p:spPr>
          <a:xfrm>
            <a:off x="2124902" y="2562516"/>
            <a:ext cx="1389823" cy="207830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BD0A5D-86CE-4AA3-8BFE-750CFB28BE63}"/>
              </a:ext>
            </a:extLst>
          </p:cNvPr>
          <p:cNvSpPr/>
          <p:nvPr/>
        </p:nvSpPr>
        <p:spPr>
          <a:xfrm>
            <a:off x="1753426" y="2562515"/>
            <a:ext cx="1389824" cy="20783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66">
            <a:extLst>
              <a:ext uri="{FF2B5EF4-FFF2-40B4-BE49-F238E27FC236}">
                <a16:creationId xmlns:a16="http://schemas.microsoft.com/office/drawing/2014/main" id="{DA52CE9B-682E-4911-A086-929A732678F4}"/>
              </a:ext>
            </a:extLst>
          </p:cNvPr>
          <p:cNvSpPr/>
          <p:nvPr/>
        </p:nvSpPr>
        <p:spPr>
          <a:xfrm>
            <a:off x="5617470" y="3315353"/>
            <a:ext cx="942975" cy="379606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2" grpId="0" animBg="1"/>
      <p:bldP spid="12" grpId="1" animBg="1"/>
      <p:bldP spid="12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7DDF2-48B2-4124-A5FA-7748449DE107}"/>
              </a:ext>
            </a:extLst>
          </p:cNvPr>
          <p:cNvSpPr txBox="1"/>
          <p:nvPr/>
        </p:nvSpPr>
        <p:spPr>
          <a:xfrm>
            <a:off x="0" y="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method: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710C2-0213-491A-85F9-452469B43E90}"/>
                  </a:ext>
                </a:extLst>
              </p:cNvPr>
              <p:cNvSpPr txBox="1"/>
              <p:nvPr/>
            </p:nvSpPr>
            <p:spPr>
              <a:xfrm>
                <a:off x="1252330" y="1412795"/>
                <a:ext cx="2212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710C2-0213-491A-85F9-452469B4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30" y="1412795"/>
                <a:ext cx="22126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97A2BD-CEF6-4504-8972-E4FF4B17B4DC}"/>
                  </a:ext>
                </a:extLst>
              </p:cNvPr>
              <p:cNvSpPr txBox="1"/>
              <p:nvPr/>
            </p:nvSpPr>
            <p:spPr>
              <a:xfrm>
                <a:off x="1252330" y="3010256"/>
                <a:ext cx="20808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97A2BD-CEF6-4504-8972-E4FF4B17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30" y="3010256"/>
                <a:ext cx="208082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7D8818-B5C9-4ABD-A8D1-1774DCFAD010}"/>
                  </a:ext>
                </a:extLst>
              </p:cNvPr>
              <p:cNvSpPr txBox="1"/>
              <p:nvPr/>
            </p:nvSpPr>
            <p:spPr>
              <a:xfrm>
                <a:off x="1204705" y="4607717"/>
                <a:ext cx="36561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7D8818-B5C9-4ABD-A8D1-1774DCFA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05" y="4607717"/>
                <a:ext cx="365619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F2D23B-EC9C-4262-9EAD-3B64167D8B4B}"/>
              </a:ext>
            </a:extLst>
          </p:cNvPr>
          <p:cNvSpPr/>
          <p:nvPr/>
        </p:nvSpPr>
        <p:spPr>
          <a:xfrm>
            <a:off x="5778297" y="1412795"/>
            <a:ext cx="4722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Optimal ground truth prediction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4846D-F476-4E8D-9080-04B94A0F74E9}"/>
              </a:ext>
            </a:extLst>
          </p:cNvPr>
          <p:cNvSpPr/>
          <p:nvPr/>
        </p:nvSpPr>
        <p:spPr>
          <a:xfrm>
            <a:off x="5778297" y="3010256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Practical prediction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BCE617-D140-4311-B407-8C3474BD406C}"/>
              </a:ext>
            </a:extLst>
          </p:cNvPr>
          <p:cNvSpPr/>
          <p:nvPr/>
        </p:nvSpPr>
        <p:spPr>
          <a:xfrm>
            <a:off x="5778297" y="4700050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Residual prediction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71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50938-AC1C-4E1D-B37E-2D80553C3368}"/>
              </a:ext>
            </a:extLst>
          </p:cNvPr>
          <p:cNvSpPr txBox="1"/>
          <p:nvPr/>
        </p:nvSpPr>
        <p:spPr>
          <a:xfrm>
            <a:off x="0" y="0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method: Residual layers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1805F-673B-4DED-9936-1991A398326D}"/>
              </a:ext>
            </a:extLst>
          </p:cNvPr>
          <p:cNvSpPr/>
          <p:nvPr/>
        </p:nvSpPr>
        <p:spPr>
          <a:xfrm>
            <a:off x="3798395" y="2284354"/>
            <a:ext cx="1818370" cy="635765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F5DDA-B8EB-426D-B1AD-86E6F0409778}"/>
              </a:ext>
            </a:extLst>
          </p:cNvPr>
          <p:cNvSpPr txBox="1"/>
          <p:nvPr/>
        </p:nvSpPr>
        <p:spPr>
          <a:xfrm>
            <a:off x="4003422" y="2436218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Weight Layer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E7C5A3-5881-445B-A87E-E190399C0679}"/>
              </a:ext>
            </a:extLst>
          </p:cNvPr>
          <p:cNvCxnSpPr>
            <a:endCxn id="3" idx="0"/>
          </p:cNvCxnSpPr>
          <p:nvPr/>
        </p:nvCxnSpPr>
        <p:spPr>
          <a:xfrm>
            <a:off x="4707580" y="1373588"/>
            <a:ext cx="0" cy="91076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4F8F6-4881-4490-94D3-164EB18F90AE}"/>
              </a:ext>
            </a:extLst>
          </p:cNvPr>
          <p:cNvCxnSpPr>
            <a:stCxn id="3" idx="2"/>
          </p:cNvCxnSpPr>
          <p:nvPr/>
        </p:nvCxnSpPr>
        <p:spPr>
          <a:xfrm>
            <a:off x="4707580" y="2920119"/>
            <a:ext cx="0" cy="46728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412471-3DE8-4DAF-A1BB-CD6963192510}"/>
              </a:ext>
            </a:extLst>
          </p:cNvPr>
          <p:cNvCxnSpPr/>
          <p:nvPr/>
        </p:nvCxnSpPr>
        <p:spPr>
          <a:xfrm>
            <a:off x="4710809" y="1620882"/>
            <a:ext cx="232808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970CE-04E8-4323-B7F1-C36CBB72FAEE}"/>
              </a:ext>
            </a:extLst>
          </p:cNvPr>
          <p:cNvCxnSpPr/>
          <p:nvPr/>
        </p:nvCxnSpPr>
        <p:spPr>
          <a:xfrm>
            <a:off x="7028354" y="1609346"/>
            <a:ext cx="0" cy="2046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5AF311-06CF-4630-84F2-A28DCB287EDB}"/>
              </a:ext>
            </a:extLst>
          </p:cNvPr>
          <p:cNvSpPr/>
          <p:nvPr/>
        </p:nvSpPr>
        <p:spPr>
          <a:xfrm>
            <a:off x="6495091" y="1832308"/>
            <a:ext cx="1087601" cy="380263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CCD11-3941-48F5-A131-9CB30F4BB53C}"/>
              </a:ext>
            </a:extLst>
          </p:cNvPr>
          <p:cNvSpPr txBox="1"/>
          <p:nvPr/>
        </p:nvSpPr>
        <p:spPr>
          <a:xfrm>
            <a:off x="6423534" y="1867880"/>
            <a:ext cx="12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Weight 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008D1F-6CE9-4BF9-B015-5EF614C1113F}"/>
              </a:ext>
            </a:extLst>
          </p:cNvPr>
          <p:cNvCxnSpPr/>
          <p:nvPr/>
        </p:nvCxnSpPr>
        <p:spPr>
          <a:xfrm flipV="1">
            <a:off x="7028354" y="3402128"/>
            <a:ext cx="0" cy="176586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3A64C5-AB20-4625-A82D-73BA12ACBBE4}"/>
              </a:ext>
            </a:extLst>
          </p:cNvPr>
          <p:cNvCxnSpPr/>
          <p:nvPr/>
        </p:nvCxnSpPr>
        <p:spPr>
          <a:xfrm flipH="1">
            <a:off x="4897672" y="3580274"/>
            <a:ext cx="21412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5ABA6D-920B-4981-9A3C-A8A79A48ACB9}"/>
              </a:ext>
            </a:extLst>
          </p:cNvPr>
          <p:cNvSpPr txBox="1"/>
          <p:nvPr/>
        </p:nvSpPr>
        <p:spPr>
          <a:xfrm>
            <a:off x="4310932" y="1353613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FA135-5DA1-4576-8C8E-A87FD41FB819}"/>
              </a:ext>
            </a:extLst>
          </p:cNvPr>
          <p:cNvSpPr txBox="1"/>
          <p:nvPr/>
        </p:nvSpPr>
        <p:spPr>
          <a:xfrm>
            <a:off x="7588376" y="245849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Residual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9A83A7-8EBF-499B-BB7C-257AF37ED644}"/>
                  </a:ext>
                </a:extLst>
              </p:cNvPr>
              <p:cNvSpPr txBox="1"/>
              <p:nvPr/>
            </p:nvSpPr>
            <p:spPr>
              <a:xfrm>
                <a:off x="8165024" y="2177597"/>
                <a:ext cx="641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9A83A7-8EBF-499B-BB7C-257AF37ED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24" y="2177597"/>
                <a:ext cx="641008" cy="276999"/>
              </a:xfrm>
              <a:prstGeom prst="rect">
                <a:avLst/>
              </a:prstGeom>
              <a:blipFill>
                <a:blip r:embed="rId2"/>
                <a:stretch>
                  <a:fillRect l="-7547" t="-2174" r="-1226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7391F6F-A0AD-4C7C-B1F0-CABF27464984}"/>
              </a:ext>
            </a:extLst>
          </p:cNvPr>
          <p:cNvSpPr txBox="1"/>
          <p:nvPr/>
        </p:nvSpPr>
        <p:spPr>
          <a:xfrm>
            <a:off x="2310262" y="246872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Base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4F9DEE-B9CC-42EC-AFC4-F1A36919C2B5}"/>
                  </a:ext>
                </a:extLst>
              </p:cNvPr>
              <p:cNvSpPr txBox="1"/>
              <p:nvPr/>
            </p:nvSpPr>
            <p:spPr>
              <a:xfrm>
                <a:off x="2756571" y="2177598"/>
                <a:ext cx="6410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4F9DEE-B9CC-42EC-AFC4-F1A36919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71" y="2177598"/>
                <a:ext cx="641009" cy="276999"/>
              </a:xfrm>
              <a:prstGeom prst="rect">
                <a:avLst/>
              </a:prstGeom>
              <a:blipFill>
                <a:blip r:embed="rId3"/>
                <a:stretch>
                  <a:fillRect l="-8571" t="-2174" r="-133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7E7C8E2-D281-425C-9876-A54A145847BD}"/>
              </a:ext>
            </a:extLst>
          </p:cNvPr>
          <p:cNvSpPr/>
          <p:nvPr/>
        </p:nvSpPr>
        <p:spPr>
          <a:xfrm>
            <a:off x="4555782" y="3416444"/>
            <a:ext cx="312420" cy="312420"/>
          </a:xfrm>
          <a:prstGeom prst="ellipse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26F1D2-54D0-491A-8B25-4D670BB5AF5D}"/>
                  </a:ext>
                </a:extLst>
              </p:cNvPr>
              <p:cNvSpPr txBox="1"/>
              <p:nvPr/>
            </p:nvSpPr>
            <p:spPr>
              <a:xfrm>
                <a:off x="4598980" y="3434154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26F1D2-54D0-491A-8B25-4D670BB5A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80" y="3434154"/>
                <a:ext cx="226023" cy="276999"/>
              </a:xfrm>
              <a:prstGeom prst="rect">
                <a:avLst/>
              </a:prstGeom>
              <a:blipFill>
                <a:blip r:embed="rId4"/>
                <a:stretch>
                  <a:fillRect l="-21053" r="-184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E1FA6-7A0E-485F-BA96-1D8D41AEB9D8}"/>
              </a:ext>
            </a:extLst>
          </p:cNvPr>
          <p:cNvCxnSpPr/>
          <p:nvPr/>
        </p:nvCxnSpPr>
        <p:spPr>
          <a:xfrm>
            <a:off x="4707580" y="3782204"/>
            <a:ext cx="0" cy="2766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8B4A2E-59EC-4437-87C2-08702038B5EF}"/>
              </a:ext>
            </a:extLst>
          </p:cNvPr>
          <p:cNvCxnSpPr/>
          <p:nvPr/>
        </p:nvCxnSpPr>
        <p:spPr>
          <a:xfrm>
            <a:off x="7028354" y="2216274"/>
            <a:ext cx="0" cy="2046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8B893F-E18E-4271-B1B8-B3B23EF4FB0B}"/>
              </a:ext>
            </a:extLst>
          </p:cNvPr>
          <p:cNvSpPr/>
          <p:nvPr/>
        </p:nvSpPr>
        <p:spPr>
          <a:xfrm>
            <a:off x="6495091" y="2423996"/>
            <a:ext cx="1087601" cy="380263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5ECE3-96DF-43CD-BFB8-613C2AD81AEC}"/>
              </a:ext>
            </a:extLst>
          </p:cNvPr>
          <p:cNvSpPr txBox="1"/>
          <p:nvPr/>
        </p:nvSpPr>
        <p:spPr>
          <a:xfrm>
            <a:off x="6431154" y="2461746"/>
            <a:ext cx="12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Weight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37FB2F-191D-4E75-9923-2231BFE1DE13}"/>
              </a:ext>
            </a:extLst>
          </p:cNvPr>
          <p:cNvCxnSpPr/>
          <p:nvPr/>
        </p:nvCxnSpPr>
        <p:spPr>
          <a:xfrm>
            <a:off x="7028354" y="2812693"/>
            <a:ext cx="0" cy="2046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E0065-AB0F-4C31-8DFD-74AD63F19462}"/>
              </a:ext>
            </a:extLst>
          </p:cNvPr>
          <p:cNvSpPr/>
          <p:nvPr/>
        </p:nvSpPr>
        <p:spPr>
          <a:xfrm>
            <a:off x="6495091" y="3020415"/>
            <a:ext cx="1087601" cy="380263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FA0C9E-0690-4A5C-AA2E-E86E0490DE17}"/>
              </a:ext>
            </a:extLst>
          </p:cNvPr>
          <p:cNvSpPr txBox="1"/>
          <p:nvPr/>
        </p:nvSpPr>
        <p:spPr>
          <a:xfrm>
            <a:off x="6431154" y="3065785"/>
            <a:ext cx="12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Weight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A2A13F-5F73-47AE-A915-9BD8380C88B6}"/>
              </a:ext>
            </a:extLst>
          </p:cNvPr>
          <p:cNvSpPr txBox="1"/>
          <p:nvPr/>
        </p:nvSpPr>
        <p:spPr>
          <a:xfrm>
            <a:off x="7073938" y="21507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Relu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9E136-EE00-4A74-BD77-7409BFE11BBA}"/>
              </a:ext>
            </a:extLst>
          </p:cNvPr>
          <p:cNvSpPr txBox="1"/>
          <p:nvPr/>
        </p:nvSpPr>
        <p:spPr>
          <a:xfrm>
            <a:off x="7081558" y="27533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308B1-0079-4587-A973-E3A4904A3549}"/>
                  </a:ext>
                </a:extLst>
              </p:cNvPr>
              <p:cNvSpPr txBox="1"/>
              <p:nvPr/>
            </p:nvSpPr>
            <p:spPr>
              <a:xfrm>
                <a:off x="2987609" y="3675015"/>
                <a:ext cx="1506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308B1-0079-4587-A973-E3A4904A3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09" y="3675015"/>
                <a:ext cx="1506695" cy="276999"/>
              </a:xfrm>
              <a:prstGeom prst="rect">
                <a:avLst/>
              </a:prstGeom>
              <a:blipFill>
                <a:blip r:embed="rId5"/>
                <a:stretch>
                  <a:fillRect l="-3239" t="-2222" r="-5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28F6BF-1917-4113-937C-3CAAFA4863D5}"/>
                  </a:ext>
                </a:extLst>
              </p:cNvPr>
              <p:cNvSpPr/>
              <p:nvPr/>
            </p:nvSpPr>
            <p:spPr>
              <a:xfrm>
                <a:off x="431044" y="4998735"/>
                <a:ext cx="57509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Palatino Linotype" panose="02040502050505030304" pitchFamily="18" charset="0"/>
                  </a:rPr>
                  <a:t>DCF formulation: 	Base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28F6BF-1917-4113-937C-3CAAFA486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4" y="4998735"/>
                <a:ext cx="5750933" cy="461665"/>
              </a:xfrm>
              <a:prstGeom prst="rect">
                <a:avLst/>
              </a:prstGeom>
              <a:blipFill>
                <a:blip r:embed="rId6"/>
                <a:stretch>
                  <a:fillRect l="-169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E8DAC3-D311-43A7-85EF-AF313929392D}"/>
                  </a:ext>
                </a:extLst>
              </p:cNvPr>
              <p:cNvSpPr/>
              <p:nvPr/>
            </p:nvSpPr>
            <p:spPr>
              <a:xfrm>
                <a:off x="431044" y="5688255"/>
                <a:ext cx="6321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Palatino Linotype" panose="02040502050505030304" pitchFamily="18" charset="0"/>
                  </a:rPr>
                  <a:t>Difference capture: 	Residual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E8DAC3-D311-43A7-85EF-AF3139293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4" y="5688255"/>
                <a:ext cx="6321602" cy="461665"/>
              </a:xfrm>
              <a:prstGeom prst="rect">
                <a:avLst/>
              </a:prstGeom>
              <a:blipFill>
                <a:blip r:embed="rId7"/>
                <a:stretch>
                  <a:fillRect l="-154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 animBg="1"/>
      <p:bldP spid="10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2" grpId="0" animBg="1"/>
      <p:bldP spid="23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B29B1-DCBF-455D-8D93-6DD5403D8E26}"/>
              </a:ext>
            </a:extLst>
          </p:cNvPr>
          <p:cNvSpPr txBox="1"/>
          <p:nvPr/>
        </p:nvSpPr>
        <p:spPr>
          <a:xfrm>
            <a:off x="0" y="0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method: Residual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7B266-7670-4725-B07A-9E1D5326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5" y="1623985"/>
            <a:ext cx="3634824" cy="3634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32EFB0-4ADF-4E11-9BFB-CFCF0B2D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7" y="1623985"/>
            <a:ext cx="3634824" cy="3634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995142-DEBF-4604-B5D0-60A832E63B22}"/>
              </a:ext>
            </a:extLst>
          </p:cNvPr>
          <p:cNvSpPr/>
          <p:nvPr/>
        </p:nvSpPr>
        <p:spPr>
          <a:xfrm>
            <a:off x="955760" y="2667000"/>
            <a:ext cx="1144958" cy="1712142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BEE8B-040A-4250-BA8C-E2456AFB9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789" y="1623985"/>
            <a:ext cx="3634824" cy="3634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D5522-7689-4A83-8EC3-52671B39F49D}"/>
              </a:ext>
            </a:extLst>
          </p:cNvPr>
          <p:cNvSpPr txBox="1"/>
          <p:nvPr/>
        </p:nvSpPr>
        <p:spPr>
          <a:xfrm>
            <a:off x="1292595" y="5258809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Input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33B46-B7D6-4637-A52A-A1A4C65CDE5A}"/>
              </a:ext>
            </a:extLst>
          </p:cNvPr>
          <p:cNvSpPr txBox="1"/>
          <p:nvPr/>
        </p:nvSpPr>
        <p:spPr>
          <a:xfrm>
            <a:off x="5348422" y="5258809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Base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72F6B-3920-4E99-8AB5-BE46077A1093}"/>
              </a:ext>
            </a:extLst>
          </p:cNvPr>
          <p:cNvSpPr txBox="1"/>
          <p:nvPr/>
        </p:nvSpPr>
        <p:spPr>
          <a:xfrm>
            <a:off x="9301957" y="525880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Residual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A645B-F9A1-43E9-A330-834D6C2ED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32" y="1623985"/>
            <a:ext cx="3634824" cy="3634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83DCCC-797E-4AB6-9072-0D7F13492DEF}"/>
              </a:ext>
            </a:extLst>
          </p:cNvPr>
          <p:cNvSpPr/>
          <p:nvPr/>
        </p:nvSpPr>
        <p:spPr>
          <a:xfrm>
            <a:off x="1489718" y="2667000"/>
            <a:ext cx="1144958" cy="1712142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C2D16-AACC-4F82-BFFA-2EF9AE024996}"/>
              </a:ext>
            </a:extLst>
          </p:cNvPr>
          <p:cNvSpPr txBox="1"/>
          <p:nvPr/>
        </p:nvSpPr>
        <p:spPr>
          <a:xfrm>
            <a:off x="7199359" y="5258809"/>
            <a:ext cx="2028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Network output</a:t>
            </a:r>
          </a:p>
        </p:txBody>
      </p:sp>
    </p:spTree>
    <p:extLst>
      <p:ext uri="{BB962C8B-B14F-4D97-AF65-F5344CB8AC3E}">
        <p14:creationId xmlns:p14="http://schemas.microsoft.com/office/powerpoint/2010/main" val="13833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172 -0.0004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16459 0.0009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9" grpId="0"/>
      <p:bldP spid="9" grpId="1"/>
      <p:bldP spid="10" grpId="0"/>
      <p:bldP spid="10" grpId="1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DACB4F-2D4E-481E-B979-AA8EF1C8D5C9}"/>
              </a:ext>
            </a:extLst>
          </p:cNvPr>
          <p:cNvSpPr txBox="1"/>
          <p:nvPr/>
        </p:nvSpPr>
        <p:spPr>
          <a:xfrm>
            <a:off x="0" y="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Introduction:</a:t>
            </a:r>
          </a:p>
        </p:txBody>
      </p:sp>
      <p:pic>
        <p:nvPicPr>
          <p:cNvPr id="4" name="Picture 3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7D791E0A-C226-475F-85E3-3B038492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" y="970381"/>
            <a:ext cx="3907593" cy="2930695"/>
          </a:xfrm>
          <a:prstGeom prst="rect">
            <a:avLst/>
          </a:prstGeom>
        </p:spPr>
      </p:pic>
      <p:pic>
        <p:nvPicPr>
          <p:cNvPr id="6" name="Picture 5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68955429-A18F-40D2-9CD9-4B8E755A0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27" y="970381"/>
            <a:ext cx="3907593" cy="2930695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3E144171-E8B0-43F6-869E-63809C054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32" y="970381"/>
            <a:ext cx="3907593" cy="2930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8CC0D4-C12B-4BE0-B7AA-597EE6399B33}"/>
              </a:ext>
            </a:extLst>
          </p:cNvPr>
          <p:cNvSpPr txBox="1"/>
          <p:nvPr/>
        </p:nvSpPr>
        <p:spPr>
          <a:xfrm>
            <a:off x="165622" y="5496425"/>
            <a:ext cx="1100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We estimate target locations in the subsequent frames given its first frame state.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31E91-0922-4422-A711-968DE6C64EC6}"/>
              </a:ext>
            </a:extLst>
          </p:cNvPr>
          <p:cNvSpPr txBox="1"/>
          <p:nvPr/>
        </p:nvSpPr>
        <p:spPr>
          <a:xfrm>
            <a:off x="165622" y="4645648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Single target object tracking:</a:t>
            </a:r>
          </a:p>
        </p:txBody>
      </p:sp>
    </p:spTree>
    <p:extLst>
      <p:ext uri="{BB962C8B-B14F-4D97-AF65-F5344CB8AC3E}">
        <p14:creationId xmlns:p14="http://schemas.microsoft.com/office/powerpoint/2010/main" val="17881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103F8-D9C6-42DC-9BD8-F888BE1DA38F}"/>
              </a:ext>
            </a:extLst>
          </p:cNvPr>
          <p:cNvSpPr txBox="1"/>
          <p:nvPr/>
        </p:nvSpPr>
        <p:spPr>
          <a:xfrm>
            <a:off x="0" y="0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pipeline: Base and spatial residual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8CB28-9C0A-4972-81EE-A21FDE3F8B6C}"/>
              </a:ext>
            </a:extLst>
          </p:cNvPr>
          <p:cNvSpPr/>
          <p:nvPr/>
        </p:nvSpPr>
        <p:spPr>
          <a:xfrm>
            <a:off x="8334676" y="3028823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D02A49-AFAE-4168-B001-DB131B0DC083}"/>
              </a:ext>
            </a:extLst>
          </p:cNvPr>
          <p:cNvSpPr/>
          <p:nvPr/>
        </p:nvSpPr>
        <p:spPr>
          <a:xfrm>
            <a:off x="8146194" y="2538456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0E0A9-4DE7-4F63-8602-FCC686456376}"/>
              </a:ext>
            </a:extLst>
          </p:cNvPr>
          <p:cNvSpPr/>
          <p:nvPr/>
        </p:nvSpPr>
        <p:spPr>
          <a:xfrm>
            <a:off x="8025958" y="2058350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734CA5E-F3E4-412E-8D35-DE04A763DC73}"/>
              </a:ext>
            </a:extLst>
          </p:cNvPr>
          <p:cNvSpPr/>
          <p:nvPr/>
        </p:nvSpPr>
        <p:spPr>
          <a:xfrm rot="5400000">
            <a:off x="6232355" y="323243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B7602F8-8F82-4FE2-A57A-2242A66596B5}"/>
              </a:ext>
            </a:extLst>
          </p:cNvPr>
          <p:cNvSpPr/>
          <p:nvPr/>
        </p:nvSpPr>
        <p:spPr>
          <a:xfrm rot="5400000">
            <a:off x="6069795" y="333403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B98FE-2A9F-42DD-B4AB-5581FB539684}"/>
              </a:ext>
            </a:extLst>
          </p:cNvPr>
          <p:cNvSpPr/>
          <p:nvPr/>
        </p:nvSpPr>
        <p:spPr>
          <a:xfrm>
            <a:off x="3487890" y="2465478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DF73B-A5A4-48D8-8214-4B3A176437BE}"/>
              </a:ext>
            </a:extLst>
          </p:cNvPr>
          <p:cNvSpPr/>
          <p:nvPr/>
        </p:nvSpPr>
        <p:spPr>
          <a:xfrm>
            <a:off x="3640290" y="3248571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A98989-6406-4955-A418-12CC03A5AFF2}"/>
              </a:ext>
            </a:extLst>
          </p:cNvPr>
          <p:cNvSpPr/>
          <p:nvPr/>
        </p:nvSpPr>
        <p:spPr>
          <a:xfrm>
            <a:off x="3786393" y="4040862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7A66B-74CD-4EC9-A9B7-8CCD9277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" y="3105574"/>
            <a:ext cx="1390107" cy="1390107"/>
          </a:xfrm>
          <a:prstGeom prst="rect">
            <a:avLst/>
          </a:prstGeom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3F56229-B9A8-4F3E-8B80-05F3980C57C7}"/>
              </a:ext>
            </a:extLst>
          </p:cNvPr>
          <p:cNvSpPr/>
          <p:nvPr/>
        </p:nvSpPr>
        <p:spPr>
          <a:xfrm>
            <a:off x="1958885" y="2251168"/>
            <a:ext cx="3486875" cy="2805864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4AA0DE-96C7-430D-A6FF-82284EB30824}"/>
              </a:ext>
            </a:extLst>
          </p:cNvPr>
          <p:cNvSpPr/>
          <p:nvPr/>
        </p:nvSpPr>
        <p:spPr>
          <a:xfrm>
            <a:off x="2138983" y="2478449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135AB5-FE97-4BC8-A111-F4EE797D7C64}"/>
              </a:ext>
            </a:extLst>
          </p:cNvPr>
          <p:cNvSpPr/>
          <p:nvPr/>
        </p:nvSpPr>
        <p:spPr>
          <a:xfrm>
            <a:off x="2397321" y="2631587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965AE3-3B54-4499-824C-328059CED1D3}"/>
              </a:ext>
            </a:extLst>
          </p:cNvPr>
          <p:cNvSpPr/>
          <p:nvPr/>
        </p:nvSpPr>
        <p:spPr>
          <a:xfrm>
            <a:off x="2291383" y="3261542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CB32C-5355-4533-B5E4-3F60C64C89B7}"/>
              </a:ext>
            </a:extLst>
          </p:cNvPr>
          <p:cNvSpPr/>
          <p:nvPr/>
        </p:nvSpPr>
        <p:spPr>
          <a:xfrm>
            <a:off x="2437486" y="4053833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E70EB0-9F49-4BD1-9E19-AC7A4E416FC1}"/>
              </a:ext>
            </a:extLst>
          </p:cNvPr>
          <p:cNvSpPr/>
          <p:nvPr/>
        </p:nvSpPr>
        <p:spPr>
          <a:xfrm>
            <a:off x="2737744" y="4227146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6EA68-C828-4D49-A29F-15C645DD8B9D}"/>
              </a:ext>
            </a:extLst>
          </p:cNvPr>
          <p:cNvCxnSpPr/>
          <p:nvPr/>
        </p:nvCxnSpPr>
        <p:spPr>
          <a:xfrm>
            <a:off x="2396262" y="2990083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EFEE0-1DC2-448F-8428-BA12204B7C17}"/>
              </a:ext>
            </a:extLst>
          </p:cNvPr>
          <p:cNvCxnSpPr/>
          <p:nvPr/>
        </p:nvCxnSpPr>
        <p:spPr>
          <a:xfrm>
            <a:off x="2752508" y="2620873"/>
            <a:ext cx="351031" cy="16189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FA564-11E0-4C26-9AA9-D0D1A092C6E0}"/>
              </a:ext>
            </a:extLst>
          </p:cNvPr>
          <p:cNvCxnSpPr/>
          <p:nvPr/>
        </p:nvCxnSpPr>
        <p:spPr>
          <a:xfrm>
            <a:off x="2758024" y="2989001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E76C6F-551C-43B4-8D4D-281B4BD657C3}"/>
              </a:ext>
            </a:extLst>
          </p:cNvPr>
          <p:cNvSpPr/>
          <p:nvPr/>
        </p:nvSpPr>
        <p:spPr>
          <a:xfrm>
            <a:off x="3859093" y="2704963"/>
            <a:ext cx="188149" cy="18814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95409C-9667-4D0D-9EB0-A03B6510A535}"/>
              </a:ext>
            </a:extLst>
          </p:cNvPr>
          <p:cNvSpPr/>
          <p:nvPr/>
        </p:nvSpPr>
        <p:spPr>
          <a:xfrm>
            <a:off x="4199516" y="4300522"/>
            <a:ext cx="188149" cy="18814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917D4-30E9-4EA0-A13C-E0F73C9AF7C5}"/>
              </a:ext>
            </a:extLst>
          </p:cNvPr>
          <p:cNvSpPr/>
          <p:nvPr/>
        </p:nvSpPr>
        <p:spPr>
          <a:xfrm>
            <a:off x="2569220" y="3434855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FD90D-3EEB-461D-A1E4-EE48C1FD4C33}"/>
              </a:ext>
            </a:extLst>
          </p:cNvPr>
          <p:cNvCxnSpPr/>
          <p:nvPr/>
        </p:nvCxnSpPr>
        <p:spPr>
          <a:xfrm>
            <a:off x="2397321" y="2631587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3B672-86CB-49FA-86B3-07A93F4053D3}"/>
              </a:ext>
            </a:extLst>
          </p:cNvPr>
          <p:cNvCxnSpPr/>
          <p:nvPr/>
        </p:nvCxnSpPr>
        <p:spPr>
          <a:xfrm>
            <a:off x="3099456" y="4227146"/>
            <a:ext cx="1100060" cy="866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202848-4CC4-44EE-B681-DEFF69C40276}"/>
              </a:ext>
            </a:extLst>
          </p:cNvPr>
          <p:cNvCxnSpPr/>
          <p:nvPr/>
        </p:nvCxnSpPr>
        <p:spPr>
          <a:xfrm flipV="1">
            <a:off x="3031214" y="4499570"/>
            <a:ext cx="1168302" cy="7442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BE078B1-903E-48D3-9880-E2D48CDBBC4E}"/>
              </a:ext>
            </a:extLst>
          </p:cNvPr>
          <p:cNvCxnSpPr/>
          <p:nvPr/>
        </p:nvCxnSpPr>
        <p:spPr>
          <a:xfrm>
            <a:off x="2914543" y="3433879"/>
            <a:ext cx="1291502" cy="8624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07937-0A92-4558-B409-59ACA71EBF1B}"/>
              </a:ext>
            </a:extLst>
          </p:cNvPr>
          <p:cNvCxnSpPr/>
          <p:nvPr/>
        </p:nvCxnSpPr>
        <p:spPr>
          <a:xfrm>
            <a:off x="2758024" y="2627514"/>
            <a:ext cx="1441492" cy="16709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CEC209-F27A-491D-B550-9298494A8756}"/>
              </a:ext>
            </a:extLst>
          </p:cNvPr>
          <p:cNvCxnSpPr/>
          <p:nvPr/>
        </p:nvCxnSpPr>
        <p:spPr>
          <a:xfrm>
            <a:off x="2923444" y="3784436"/>
            <a:ext cx="1276072" cy="7142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926C25-BACC-4ADE-B520-39124C9EA073}"/>
              </a:ext>
            </a:extLst>
          </p:cNvPr>
          <p:cNvCxnSpPr/>
          <p:nvPr/>
        </p:nvCxnSpPr>
        <p:spPr>
          <a:xfrm>
            <a:off x="2743938" y="2990083"/>
            <a:ext cx="1455578" cy="150476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45F6A5-92D6-44FB-8AAB-A3E63E6A78B0}"/>
              </a:ext>
            </a:extLst>
          </p:cNvPr>
          <p:cNvCxnSpPr/>
          <p:nvPr/>
        </p:nvCxnSpPr>
        <p:spPr>
          <a:xfrm>
            <a:off x="4051224" y="2701092"/>
            <a:ext cx="343153" cy="159714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C21D08-18BD-4F53-B646-DF91A07EFADD}"/>
              </a:ext>
            </a:extLst>
          </p:cNvPr>
          <p:cNvCxnSpPr/>
          <p:nvPr/>
        </p:nvCxnSpPr>
        <p:spPr>
          <a:xfrm>
            <a:off x="3854921" y="2901570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B8421-4C38-4C17-85D1-79F2CB842328}"/>
              </a:ext>
            </a:extLst>
          </p:cNvPr>
          <p:cNvCxnSpPr/>
          <p:nvPr/>
        </p:nvCxnSpPr>
        <p:spPr>
          <a:xfrm>
            <a:off x="4051224" y="2901570"/>
            <a:ext cx="343153" cy="15932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619711-C447-4BCA-BD97-7873BF57D63B}"/>
              </a:ext>
            </a:extLst>
          </p:cNvPr>
          <p:cNvSpPr/>
          <p:nvPr/>
        </p:nvSpPr>
        <p:spPr>
          <a:xfrm>
            <a:off x="4030992" y="3508231"/>
            <a:ext cx="188149" cy="18814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DC829A-B50B-4A9A-8FFD-3EF719B4FA37}"/>
              </a:ext>
            </a:extLst>
          </p:cNvPr>
          <p:cNvCxnSpPr/>
          <p:nvPr/>
        </p:nvCxnSpPr>
        <p:spPr>
          <a:xfrm>
            <a:off x="3858657" y="2703378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E5871FA-5439-4141-8A52-FED5F75ED98A}"/>
              </a:ext>
            </a:extLst>
          </p:cNvPr>
          <p:cNvSpPr/>
          <p:nvPr/>
        </p:nvSpPr>
        <p:spPr>
          <a:xfrm>
            <a:off x="4642382" y="364594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BC3BE8-51D1-44DC-8AF9-C7BB4B4A01EB}"/>
              </a:ext>
            </a:extLst>
          </p:cNvPr>
          <p:cNvSpPr/>
          <p:nvPr/>
        </p:nvSpPr>
        <p:spPr>
          <a:xfrm>
            <a:off x="4896350" y="364594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7FDC99-ABC1-4BF6-B0B0-1C28768156D6}"/>
              </a:ext>
            </a:extLst>
          </p:cNvPr>
          <p:cNvSpPr/>
          <p:nvPr/>
        </p:nvSpPr>
        <p:spPr>
          <a:xfrm>
            <a:off x="5150318" y="364594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BF61D90D-ADFA-401B-ABE6-0C4DEACC9073}"/>
              </a:ext>
            </a:extLst>
          </p:cNvPr>
          <p:cNvSpPr/>
          <p:nvPr/>
        </p:nvSpPr>
        <p:spPr>
          <a:xfrm rot="5400000">
            <a:off x="5907235" y="343563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D7FFE-8C6A-4D2D-9062-575816CADB4F}"/>
              </a:ext>
            </a:extLst>
          </p:cNvPr>
          <p:cNvSpPr/>
          <p:nvPr/>
        </p:nvSpPr>
        <p:spPr>
          <a:xfrm>
            <a:off x="8176077" y="2252056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9FC192-906D-4469-AAD8-A1DB905388E9}"/>
              </a:ext>
            </a:extLst>
          </p:cNvPr>
          <p:cNvSpPr/>
          <p:nvPr/>
        </p:nvSpPr>
        <p:spPr>
          <a:xfrm>
            <a:off x="8538486" y="3234596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9A1BB4-FFBA-475B-92F0-B6F7631F2A76}"/>
              </a:ext>
            </a:extLst>
          </p:cNvPr>
          <p:cNvCxnSpPr/>
          <p:nvPr/>
        </p:nvCxnSpPr>
        <p:spPr>
          <a:xfrm>
            <a:off x="8172928" y="2619321"/>
            <a:ext cx="362409" cy="98247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6E7B7-9EEB-429D-8B26-B63603458CD8}"/>
              </a:ext>
            </a:extLst>
          </p:cNvPr>
          <p:cNvCxnSpPr/>
          <p:nvPr/>
        </p:nvCxnSpPr>
        <p:spPr>
          <a:xfrm>
            <a:off x="8537338" y="2619256"/>
            <a:ext cx="363982" cy="9925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2F278E-1CC1-4289-B5E0-4465CB225A0C}"/>
              </a:ext>
            </a:extLst>
          </p:cNvPr>
          <p:cNvCxnSpPr/>
          <p:nvPr/>
        </p:nvCxnSpPr>
        <p:spPr>
          <a:xfrm>
            <a:off x="8537335" y="2246180"/>
            <a:ext cx="361987" cy="9744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BA891-B292-4C23-9272-DB371C58E3DD}"/>
              </a:ext>
            </a:extLst>
          </p:cNvPr>
          <p:cNvSpPr/>
          <p:nvPr/>
        </p:nvSpPr>
        <p:spPr>
          <a:xfrm>
            <a:off x="8356859" y="2742736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A053BE2-536A-4B2A-BF3F-0C0B9B4158FC}"/>
              </a:ext>
            </a:extLst>
          </p:cNvPr>
          <p:cNvCxnSpPr/>
          <p:nvPr/>
        </p:nvCxnSpPr>
        <p:spPr>
          <a:xfrm>
            <a:off x="8175652" y="2264872"/>
            <a:ext cx="362409" cy="95572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2192425-F587-4A8F-A8FE-CE5A31FC1DCB}"/>
              </a:ext>
            </a:extLst>
          </p:cNvPr>
          <p:cNvSpPr/>
          <p:nvPr/>
        </p:nvSpPr>
        <p:spPr>
          <a:xfrm>
            <a:off x="7836032" y="3858652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0349F0-0B62-4E1B-95A2-2E6DA678AE5D}"/>
              </a:ext>
            </a:extLst>
          </p:cNvPr>
          <p:cNvSpPr/>
          <p:nvPr/>
        </p:nvSpPr>
        <p:spPr>
          <a:xfrm>
            <a:off x="7990953" y="4108984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1BBCA1-EBD9-48E2-8B48-F505304BBA19}"/>
              </a:ext>
            </a:extLst>
          </p:cNvPr>
          <p:cNvSpPr/>
          <p:nvPr/>
        </p:nvSpPr>
        <p:spPr>
          <a:xfrm>
            <a:off x="8126357" y="4355787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4DA8D5-21C7-45FF-B4EC-B9336BCC573A}"/>
              </a:ext>
            </a:extLst>
          </p:cNvPr>
          <p:cNvSpPr/>
          <p:nvPr/>
        </p:nvSpPr>
        <p:spPr>
          <a:xfrm>
            <a:off x="8271288" y="3913791"/>
            <a:ext cx="104593" cy="104593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0848A89-6B80-4BEE-998A-32E151E41758}"/>
              </a:ext>
            </a:extLst>
          </p:cNvPr>
          <p:cNvCxnSpPr/>
          <p:nvPr/>
        </p:nvCxnSpPr>
        <p:spPr>
          <a:xfrm>
            <a:off x="8271288" y="3904687"/>
            <a:ext cx="185969" cy="6255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FF57A1-1C64-4DB9-B04D-983EF98E70D5}"/>
              </a:ext>
            </a:extLst>
          </p:cNvPr>
          <p:cNvSpPr/>
          <p:nvPr/>
        </p:nvSpPr>
        <p:spPr>
          <a:xfrm>
            <a:off x="8352665" y="4171568"/>
            <a:ext cx="104593" cy="1045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C424A0-D57E-4EEE-AFA3-9BBB54FD77B0}"/>
              </a:ext>
            </a:extLst>
          </p:cNvPr>
          <p:cNvSpPr/>
          <p:nvPr/>
        </p:nvSpPr>
        <p:spPr>
          <a:xfrm>
            <a:off x="8425249" y="4423570"/>
            <a:ext cx="104593" cy="1045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7976BA-55A5-4F6C-BAF6-B6930A3FF412}"/>
              </a:ext>
            </a:extLst>
          </p:cNvPr>
          <p:cNvCxnSpPr/>
          <p:nvPr/>
        </p:nvCxnSpPr>
        <p:spPr>
          <a:xfrm>
            <a:off x="8264563" y="4008135"/>
            <a:ext cx="156290" cy="53120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F26CD0-2F51-4B41-86E3-D588517E3618}"/>
              </a:ext>
            </a:extLst>
          </p:cNvPr>
          <p:cNvCxnSpPr/>
          <p:nvPr/>
        </p:nvCxnSpPr>
        <p:spPr>
          <a:xfrm>
            <a:off x="8370351" y="3902612"/>
            <a:ext cx="168283" cy="52951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51">
            <a:extLst>
              <a:ext uri="{FF2B5EF4-FFF2-40B4-BE49-F238E27FC236}">
                <a16:creationId xmlns:a16="http://schemas.microsoft.com/office/drawing/2014/main" id="{54BC56D1-E2AA-4031-9882-E32CBD1B575A}"/>
              </a:ext>
            </a:extLst>
          </p:cNvPr>
          <p:cNvSpPr/>
          <p:nvPr/>
        </p:nvSpPr>
        <p:spPr>
          <a:xfrm>
            <a:off x="7735100" y="3776329"/>
            <a:ext cx="1719274" cy="1253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52">
            <a:extLst>
              <a:ext uri="{FF2B5EF4-FFF2-40B4-BE49-F238E27FC236}">
                <a16:creationId xmlns:a16="http://schemas.microsoft.com/office/drawing/2014/main" id="{6A137D1C-2401-4BFE-88BE-273D8D06D93C}"/>
              </a:ext>
            </a:extLst>
          </p:cNvPr>
          <p:cNvSpPr/>
          <p:nvPr/>
        </p:nvSpPr>
        <p:spPr>
          <a:xfrm>
            <a:off x="7735100" y="2016636"/>
            <a:ext cx="1705338" cy="1683663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D283DA-F3DC-4C73-BEB0-E100E7BFDAB4}"/>
              </a:ext>
            </a:extLst>
          </p:cNvPr>
          <p:cNvSpPr/>
          <p:nvPr/>
        </p:nvSpPr>
        <p:spPr>
          <a:xfrm flipV="1">
            <a:off x="8858637" y="4344013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9054A2-072E-4265-B926-FE7B169C5F2E}"/>
              </a:ext>
            </a:extLst>
          </p:cNvPr>
          <p:cNvSpPr/>
          <p:nvPr/>
        </p:nvSpPr>
        <p:spPr>
          <a:xfrm flipV="1">
            <a:off x="9032670" y="4344013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C160F1-B90D-4485-9CBA-66269A266E8C}"/>
              </a:ext>
            </a:extLst>
          </p:cNvPr>
          <p:cNvSpPr/>
          <p:nvPr/>
        </p:nvSpPr>
        <p:spPr>
          <a:xfrm flipV="1">
            <a:off x="9216863" y="4345627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166">
            <a:extLst>
              <a:ext uri="{FF2B5EF4-FFF2-40B4-BE49-F238E27FC236}">
                <a16:creationId xmlns:a16="http://schemas.microsoft.com/office/drawing/2014/main" id="{176F8984-7270-40ED-85EB-D49576E60F6B}"/>
              </a:ext>
            </a:extLst>
          </p:cNvPr>
          <p:cNvSpPr/>
          <p:nvPr/>
        </p:nvSpPr>
        <p:spPr>
          <a:xfrm>
            <a:off x="1540240" y="3694044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5449F78-718D-4808-83E9-3418D042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573" y="3334610"/>
            <a:ext cx="495300" cy="6191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CA71CED-5183-4592-8738-A2081719E644}"/>
              </a:ext>
            </a:extLst>
          </p:cNvPr>
          <p:cNvSpPr txBox="1"/>
          <p:nvPr/>
        </p:nvSpPr>
        <p:spPr>
          <a:xfrm>
            <a:off x="285353" y="2753118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0953EA-420E-40BB-B717-10EB12200B35}"/>
              </a:ext>
            </a:extLst>
          </p:cNvPr>
          <p:cNvSpPr txBox="1"/>
          <p:nvPr/>
        </p:nvSpPr>
        <p:spPr>
          <a:xfrm>
            <a:off x="2672713" y="1850921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Extraction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AC7452-6C50-4E47-BB92-457F83F93239}"/>
              </a:ext>
            </a:extLst>
          </p:cNvPr>
          <p:cNvSpPr txBox="1"/>
          <p:nvPr/>
        </p:nvSpPr>
        <p:spPr>
          <a:xfrm>
            <a:off x="5846343" y="4177978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map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33F03E-0200-49C4-AFB8-32936438949C}"/>
              </a:ext>
            </a:extLst>
          </p:cNvPr>
          <p:cNvSpPr txBox="1"/>
          <p:nvPr/>
        </p:nvSpPr>
        <p:spPr>
          <a:xfrm>
            <a:off x="5971980" y="2734315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686505-8119-4012-8BF9-F2CA5894D138}"/>
              </a:ext>
            </a:extLst>
          </p:cNvPr>
          <p:cNvSpPr txBox="1"/>
          <p:nvPr/>
        </p:nvSpPr>
        <p:spPr>
          <a:xfrm>
            <a:off x="7761097" y="4966076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Residual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7AA96A-975F-4280-ABB9-FA84B9D8BCBE}"/>
              </a:ext>
            </a:extLst>
          </p:cNvPr>
          <p:cNvSpPr txBox="1"/>
          <p:nvPr/>
        </p:nvSpPr>
        <p:spPr>
          <a:xfrm>
            <a:off x="7618114" y="169556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Base mapping: DCF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476FEA-8EF2-4218-AE09-20EE3E2C830B}"/>
              </a:ext>
            </a:extLst>
          </p:cNvPr>
          <p:cNvSpPr txBox="1"/>
          <p:nvPr/>
        </p:nvSpPr>
        <p:spPr>
          <a:xfrm>
            <a:off x="10549052" y="4234835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Response Map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F9A1431-C22A-4ACF-8DA7-E3965F539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168" y="3014751"/>
            <a:ext cx="1233349" cy="1233349"/>
          </a:xfrm>
          <a:prstGeom prst="rect">
            <a:avLst/>
          </a:prstGeom>
        </p:spPr>
      </p:pic>
      <p:sp>
        <p:nvSpPr>
          <p:cNvPr id="96" name="空心弧 5">
            <a:extLst>
              <a:ext uri="{FF2B5EF4-FFF2-40B4-BE49-F238E27FC236}">
                <a16:creationId xmlns:a16="http://schemas.microsoft.com/office/drawing/2014/main" id="{83E2B7AB-CB3F-438F-9BC4-43C61880F801}"/>
              </a:ext>
            </a:extLst>
          </p:cNvPr>
          <p:cNvSpPr/>
          <p:nvPr/>
        </p:nvSpPr>
        <p:spPr>
          <a:xfrm rot="9900000">
            <a:off x="9527126" y="2144690"/>
            <a:ext cx="896391" cy="1325418"/>
          </a:xfrm>
          <a:prstGeom prst="blockArc">
            <a:avLst>
              <a:gd name="adj1" fmla="val 17165141"/>
              <a:gd name="adj2" fmla="val 22184"/>
              <a:gd name="adj3" fmla="val 6067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8027552-1A2F-466E-A791-CB3E0EE1EE04}"/>
              </a:ext>
            </a:extLst>
          </p:cNvPr>
          <p:cNvSpPr/>
          <p:nvPr/>
        </p:nvSpPr>
        <p:spPr>
          <a:xfrm>
            <a:off x="9817894" y="3404556"/>
            <a:ext cx="451798" cy="451798"/>
          </a:xfrm>
          <a:prstGeom prst="ellipse">
            <a:avLst/>
          </a:prstGeom>
          <a:noFill/>
          <a:ln w="57150"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空心弧 5">
            <a:extLst>
              <a:ext uri="{FF2B5EF4-FFF2-40B4-BE49-F238E27FC236}">
                <a16:creationId xmlns:a16="http://schemas.microsoft.com/office/drawing/2014/main" id="{81868638-848A-40DB-922A-4DDEA1F5500B}"/>
              </a:ext>
            </a:extLst>
          </p:cNvPr>
          <p:cNvSpPr/>
          <p:nvPr/>
        </p:nvSpPr>
        <p:spPr>
          <a:xfrm rot="14400000">
            <a:off x="9727631" y="3559709"/>
            <a:ext cx="896391" cy="1325418"/>
          </a:xfrm>
          <a:prstGeom prst="blockArc">
            <a:avLst>
              <a:gd name="adj1" fmla="val 16970250"/>
              <a:gd name="adj2" fmla="val 22184"/>
              <a:gd name="adj3" fmla="val 6067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Right Arrow 161">
            <a:extLst>
              <a:ext uri="{FF2B5EF4-FFF2-40B4-BE49-F238E27FC236}">
                <a16:creationId xmlns:a16="http://schemas.microsoft.com/office/drawing/2014/main" id="{98C3C502-8754-4A74-97B3-C108D398EDE1}"/>
              </a:ext>
            </a:extLst>
          </p:cNvPr>
          <p:cNvSpPr/>
          <p:nvPr/>
        </p:nvSpPr>
        <p:spPr>
          <a:xfrm>
            <a:off x="10253891" y="3560657"/>
            <a:ext cx="332313" cy="149606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BE1C65-6C33-4125-BCA9-8D2E8B50F88B}"/>
              </a:ext>
            </a:extLst>
          </p:cNvPr>
          <p:cNvSpPr txBox="1"/>
          <p:nvPr/>
        </p:nvSpPr>
        <p:spPr>
          <a:xfrm>
            <a:off x="9769956" y="3106038"/>
            <a:ext cx="55496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8A0000"/>
                </a:solidFill>
              </a:rPr>
              <a:t>+</a:t>
            </a:r>
          </a:p>
        </p:txBody>
      </p:sp>
      <p:sp>
        <p:nvSpPr>
          <p:cNvPr id="102" name="Right Arrow 166">
            <a:extLst>
              <a:ext uri="{FF2B5EF4-FFF2-40B4-BE49-F238E27FC236}">
                <a16:creationId xmlns:a16="http://schemas.microsoft.com/office/drawing/2014/main" id="{A981D671-25BE-4B1F-A781-5E056ADD2131}"/>
              </a:ext>
            </a:extLst>
          </p:cNvPr>
          <p:cNvSpPr/>
          <p:nvPr/>
        </p:nvSpPr>
        <p:spPr>
          <a:xfrm>
            <a:off x="5568353" y="3627139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71" grpId="0"/>
      <p:bldP spid="73" grpId="0"/>
      <p:bldP spid="74" grpId="0"/>
      <p:bldP spid="75" grpId="0"/>
      <p:bldP spid="78" grpId="0"/>
      <p:bldP spid="79" grpId="0"/>
      <p:bldP spid="80" grpId="0"/>
      <p:bldP spid="96" grpId="0" animBg="1"/>
      <p:bldP spid="97" grpId="0" animBg="1"/>
      <p:bldP spid="98" grpId="0" animBg="1"/>
      <p:bldP spid="100" grpId="0" animBg="1"/>
      <p:bldP spid="101" grpId="0"/>
      <p:bldP spid="10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103F8-D9C6-42DC-9BD8-F888BE1DA38F}"/>
              </a:ext>
            </a:extLst>
          </p:cNvPr>
          <p:cNvSpPr txBox="1"/>
          <p:nvPr/>
        </p:nvSpPr>
        <p:spPr>
          <a:xfrm>
            <a:off x="0" y="0"/>
            <a:ext cx="465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Our pipeline: Temporal residual integration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08ED08-F1B9-450F-9EC9-E5E094C07DFA}"/>
              </a:ext>
            </a:extLst>
          </p:cNvPr>
          <p:cNvSpPr/>
          <p:nvPr/>
        </p:nvSpPr>
        <p:spPr>
          <a:xfrm>
            <a:off x="8483761" y="1905700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A681A-5C27-457B-8121-FB21B3DB69BE}"/>
              </a:ext>
            </a:extLst>
          </p:cNvPr>
          <p:cNvSpPr/>
          <p:nvPr/>
        </p:nvSpPr>
        <p:spPr>
          <a:xfrm>
            <a:off x="8295279" y="1415333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024BA7-9C0C-44BE-B36D-ACC56D830510}"/>
              </a:ext>
            </a:extLst>
          </p:cNvPr>
          <p:cNvSpPr/>
          <p:nvPr/>
        </p:nvSpPr>
        <p:spPr>
          <a:xfrm>
            <a:off x="8175043" y="935227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38A815CE-F72A-4823-8477-F29ADFABACEB}"/>
              </a:ext>
            </a:extLst>
          </p:cNvPr>
          <p:cNvSpPr/>
          <p:nvPr/>
        </p:nvSpPr>
        <p:spPr>
          <a:xfrm rot="5400000">
            <a:off x="6301928" y="2228583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B5A80D1F-F65E-432F-9A4A-CE691A05C586}"/>
              </a:ext>
            </a:extLst>
          </p:cNvPr>
          <p:cNvSpPr/>
          <p:nvPr/>
        </p:nvSpPr>
        <p:spPr>
          <a:xfrm rot="5400000">
            <a:off x="6139368" y="2330183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F22944-D930-44B3-B6B3-9B7DAA3F5C51}"/>
              </a:ext>
            </a:extLst>
          </p:cNvPr>
          <p:cNvSpPr/>
          <p:nvPr/>
        </p:nvSpPr>
        <p:spPr>
          <a:xfrm>
            <a:off x="3557463" y="2664258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0413BE-9CB0-4351-94FD-B49D1BD06FEF}"/>
              </a:ext>
            </a:extLst>
          </p:cNvPr>
          <p:cNvSpPr/>
          <p:nvPr/>
        </p:nvSpPr>
        <p:spPr>
          <a:xfrm>
            <a:off x="3709863" y="3447351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F7716C-0075-4615-9F58-D8FF0C7AC5BB}"/>
              </a:ext>
            </a:extLst>
          </p:cNvPr>
          <p:cNvSpPr/>
          <p:nvPr/>
        </p:nvSpPr>
        <p:spPr>
          <a:xfrm>
            <a:off x="3855966" y="4239642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215F690-2CEB-4890-B084-E87B546C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1" y="1922812"/>
            <a:ext cx="1390107" cy="1390107"/>
          </a:xfrm>
          <a:prstGeom prst="rect">
            <a:avLst/>
          </a:prstGeom>
        </p:spPr>
      </p:pic>
      <p:sp>
        <p:nvSpPr>
          <p:cNvPr id="90" name="Rounded Rectangle 3">
            <a:extLst>
              <a:ext uri="{FF2B5EF4-FFF2-40B4-BE49-F238E27FC236}">
                <a16:creationId xmlns:a16="http://schemas.microsoft.com/office/drawing/2014/main" id="{983797CA-4192-422B-B22B-928034289A86}"/>
              </a:ext>
            </a:extLst>
          </p:cNvPr>
          <p:cNvSpPr/>
          <p:nvPr/>
        </p:nvSpPr>
        <p:spPr>
          <a:xfrm>
            <a:off x="2028458" y="2449948"/>
            <a:ext cx="3486875" cy="2805864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D92D3FF-B5F1-432B-8E79-A7DB2EF668A2}"/>
              </a:ext>
            </a:extLst>
          </p:cNvPr>
          <p:cNvSpPr/>
          <p:nvPr/>
        </p:nvSpPr>
        <p:spPr>
          <a:xfrm>
            <a:off x="2208556" y="2677229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06D2B21-EA3D-41C6-81E4-510F14EC681B}"/>
              </a:ext>
            </a:extLst>
          </p:cNvPr>
          <p:cNvSpPr/>
          <p:nvPr/>
        </p:nvSpPr>
        <p:spPr>
          <a:xfrm>
            <a:off x="2466894" y="2830367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0FBC30-6F67-4E2A-9A14-236126F0AA70}"/>
              </a:ext>
            </a:extLst>
          </p:cNvPr>
          <p:cNvSpPr/>
          <p:nvPr/>
        </p:nvSpPr>
        <p:spPr>
          <a:xfrm>
            <a:off x="2360956" y="3460322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FA7821F-2804-436B-A2AE-9B6336830EBF}"/>
              </a:ext>
            </a:extLst>
          </p:cNvPr>
          <p:cNvSpPr/>
          <p:nvPr/>
        </p:nvSpPr>
        <p:spPr>
          <a:xfrm>
            <a:off x="2507059" y="4252613"/>
            <a:ext cx="884546" cy="8364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237E99-20CC-4E7C-88DB-3F968C4BEBD4}"/>
              </a:ext>
            </a:extLst>
          </p:cNvPr>
          <p:cNvSpPr/>
          <p:nvPr/>
        </p:nvSpPr>
        <p:spPr>
          <a:xfrm>
            <a:off x="2807317" y="4425926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152C40-9F9A-4FB2-988E-6AEBC4AB9E9C}"/>
              </a:ext>
            </a:extLst>
          </p:cNvPr>
          <p:cNvCxnSpPr/>
          <p:nvPr/>
        </p:nvCxnSpPr>
        <p:spPr>
          <a:xfrm>
            <a:off x="2465835" y="3188863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EB73DDB-451B-4821-B0B9-1254E624B017}"/>
              </a:ext>
            </a:extLst>
          </p:cNvPr>
          <p:cNvCxnSpPr/>
          <p:nvPr/>
        </p:nvCxnSpPr>
        <p:spPr>
          <a:xfrm>
            <a:off x="2822081" y="2819653"/>
            <a:ext cx="351031" cy="16189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B4A7FC6-CF6B-4BE2-ABE9-5FDC327396A0}"/>
              </a:ext>
            </a:extLst>
          </p:cNvPr>
          <p:cNvCxnSpPr/>
          <p:nvPr/>
        </p:nvCxnSpPr>
        <p:spPr>
          <a:xfrm>
            <a:off x="2827597" y="3187781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228E0-3CA7-4465-9325-CE4916E00B53}"/>
              </a:ext>
            </a:extLst>
          </p:cNvPr>
          <p:cNvSpPr/>
          <p:nvPr/>
        </p:nvSpPr>
        <p:spPr>
          <a:xfrm>
            <a:off x="3928666" y="2903743"/>
            <a:ext cx="188149" cy="18814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1F169D-51A0-4DA0-8592-C391DCB95240}"/>
              </a:ext>
            </a:extLst>
          </p:cNvPr>
          <p:cNvSpPr/>
          <p:nvPr/>
        </p:nvSpPr>
        <p:spPr>
          <a:xfrm>
            <a:off x="4269089" y="4499302"/>
            <a:ext cx="188149" cy="18814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4720E9-AF71-4FCD-B24C-B46F8B2A2916}"/>
              </a:ext>
            </a:extLst>
          </p:cNvPr>
          <p:cNvSpPr/>
          <p:nvPr/>
        </p:nvSpPr>
        <p:spPr>
          <a:xfrm>
            <a:off x="2638793" y="3633635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727067B-F368-47C9-A44F-26BBFBBFD0F5}"/>
              </a:ext>
            </a:extLst>
          </p:cNvPr>
          <p:cNvCxnSpPr/>
          <p:nvPr/>
        </p:nvCxnSpPr>
        <p:spPr>
          <a:xfrm>
            <a:off x="2466894" y="2830367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A83D547-C2BF-49D1-BB6A-4DC9470A6825}"/>
              </a:ext>
            </a:extLst>
          </p:cNvPr>
          <p:cNvCxnSpPr/>
          <p:nvPr/>
        </p:nvCxnSpPr>
        <p:spPr>
          <a:xfrm>
            <a:off x="3169029" y="4425926"/>
            <a:ext cx="1100060" cy="866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AD7693E-6EF9-4EB0-B950-E4459A6F90AB}"/>
              </a:ext>
            </a:extLst>
          </p:cNvPr>
          <p:cNvCxnSpPr/>
          <p:nvPr/>
        </p:nvCxnSpPr>
        <p:spPr>
          <a:xfrm flipV="1">
            <a:off x="3100787" y="4698350"/>
            <a:ext cx="1168302" cy="7442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137D8AA-7F3B-4F98-B772-1F3717E2D455}"/>
              </a:ext>
            </a:extLst>
          </p:cNvPr>
          <p:cNvCxnSpPr/>
          <p:nvPr/>
        </p:nvCxnSpPr>
        <p:spPr>
          <a:xfrm>
            <a:off x="2984116" y="3632659"/>
            <a:ext cx="1291502" cy="8624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D120434-D5F1-4E59-8126-3E1A79BF1548}"/>
              </a:ext>
            </a:extLst>
          </p:cNvPr>
          <p:cNvCxnSpPr/>
          <p:nvPr/>
        </p:nvCxnSpPr>
        <p:spPr>
          <a:xfrm>
            <a:off x="2827597" y="2826294"/>
            <a:ext cx="1441492" cy="16709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03DD184-D9CF-4954-BCCD-862F7F41DE91}"/>
              </a:ext>
            </a:extLst>
          </p:cNvPr>
          <p:cNvCxnSpPr/>
          <p:nvPr/>
        </p:nvCxnSpPr>
        <p:spPr>
          <a:xfrm>
            <a:off x="2993017" y="3983216"/>
            <a:ext cx="1276072" cy="7142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3B7374-2FAE-4576-A0B9-56F2D7B274A0}"/>
              </a:ext>
            </a:extLst>
          </p:cNvPr>
          <p:cNvCxnSpPr/>
          <p:nvPr/>
        </p:nvCxnSpPr>
        <p:spPr>
          <a:xfrm>
            <a:off x="2813511" y="3188863"/>
            <a:ext cx="1455578" cy="150476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6B7F0E9-7AB8-41D3-8281-A4CCF08F78FC}"/>
              </a:ext>
            </a:extLst>
          </p:cNvPr>
          <p:cNvCxnSpPr/>
          <p:nvPr/>
        </p:nvCxnSpPr>
        <p:spPr>
          <a:xfrm>
            <a:off x="4120797" y="2899872"/>
            <a:ext cx="343153" cy="159714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86E8764-8923-4154-B16B-14F5F7A09442}"/>
              </a:ext>
            </a:extLst>
          </p:cNvPr>
          <p:cNvCxnSpPr/>
          <p:nvPr/>
        </p:nvCxnSpPr>
        <p:spPr>
          <a:xfrm>
            <a:off x="3924494" y="3100350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4655214-837C-498A-9456-160AC556F38F}"/>
              </a:ext>
            </a:extLst>
          </p:cNvPr>
          <p:cNvCxnSpPr/>
          <p:nvPr/>
        </p:nvCxnSpPr>
        <p:spPr>
          <a:xfrm>
            <a:off x="4120797" y="3100350"/>
            <a:ext cx="343153" cy="15932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0FC8642-FD64-43C6-A7BD-A59C4484DB8F}"/>
              </a:ext>
            </a:extLst>
          </p:cNvPr>
          <p:cNvSpPr/>
          <p:nvPr/>
        </p:nvSpPr>
        <p:spPr>
          <a:xfrm>
            <a:off x="4100565" y="3707011"/>
            <a:ext cx="188149" cy="18814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5F645FE-877B-4E5D-BB66-B0ED45DE6F92}"/>
              </a:ext>
            </a:extLst>
          </p:cNvPr>
          <p:cNvCxnSpPr/>
          <p:nvPr/>
        </p:nvCxnSpPr>
        <p:spPr>
          <a:xfrm>
            <a:off x="3928230" y="2902158"/>
            <a:ext cx="340423" cy="159555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12E4C978-2013-4594-803D-74E34A9E55D9}"/>
              </a:ext>
            </a:extLst>
          </p:cNvPr>
          <p:cNvSpPr/>
          <p:nvPr/>
        </p:nvSpPr>
        <p:spPr>
          <a:xfrm>
            <a:off x="4711955" y="384472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F40B9D8-813A-4B7F-BFBC-AFF55B56005B}"/>
              </a:ext>
            </a:extLst>
          </p:cNvPr>
          <p:cNvSpPr/>
          <p:nvPr/>
        </p:nvSpPr>
        <p:spPr>
          <a:xfrm>
            <a:off x="4965923" y="384472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4BDDEA4-34F2-4C82-83B7-E92C91D62503}"/>
              </a:ext>
            </a:extLst>
          </p:cNvPr>
          <p:cNvSpPr/>
          <p:nvPr/>
        </p:nvSpPr>
        <p:spPr>
          <a:xfrm>
            <a:off x="5219891" y="3844723"/>
            <a:ext cx="193040" cy="1930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Parallelogram 122">
            <a:extLst>
              <a:ext uri="{FF2B5EF4-FFF2-40B4-BE49-F238E27FC236}">
                <a16:creationId xmlns:a16="http://schemas.microsoft.com/office/drawing/2014/main" id="{AACF700A-BCE3-42E6-9E9C-613C57FC8702}"/>
              </a:ext>
            </a:extLst>
          </p:cNvPr>
          <p:cNvSpPr/>
          <p:nvPr/>
        </p:nvSpPr>
        <p:spPr>
          <a:xfrm rot="5400000">
            <a:off x="5976808" y="2431783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Parallelogram 123">
            <a:extLst>
              <a:ext uri="{FF2B5EF4-FFF2-40B4-BE49-F238E27FC236}">
                <a16:creationId xmlns:a16="http://schemas.microsoft.com/office/drawing/2014/main" id="{1DD81FEF-A27A-4B92-B18C-85BA23DF3FCD}"/>
              </a:ext>
            </a:extLst>
          </p:cNvPr>
          <p:cNvSpPr/>
          <p:nvPr/>
        </p:nvSpPr>
        <p:spPr>
          <a:xfrm rot="5400000">
            <a:off x="6314036" y="442816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>
            <a:extLst>
              <a:ext uri="{FF2B5EF4-FFF2-40B4-BE49-F238E27FC236}">
                <a16:creationId xmlns:a16="http://schemas.microsoft.com/office/drawing/2014/main" id="{FFD42075-35FB-466C-A164-DD39236816E5}"/>
              </a:ext>
            </a:extLst>
          </p:cNvPr>
          <p:cNvSpPr/>
          <p:nvPr/>
        </p:nvSpPr>
        <p:spPr>
          <a:xfrm rot="5400000">
            <a:off x="6151476" y="452976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Parallelogram 125">
            <a:extLst>
              <a:ext uri="{FF2B5EF4-FFF2-40B4-BE49-F238E27FC236}">
                <a16:creationId xmlns:a16="http://schemas.microsoft.com/office/drawing/2014/main" id="{017B4B14-B815-47DF-91E3-9BF611979D2A}"/>
              </a:ext>
            </a:extLst>
          </p:cNvPr>
          <p:cNvSpPr/>
          <p:nvPr/>
        </p:nvSpPr>
        <p:spPr>
          <a:xfrm rot="5400000">
            <a:off x="5988916" y="4631369"/>
            <a:ext cx="914400" cy="735394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2E2EC1F-6C48-40E5-BA13-89FA7C51AB3E}"/>
              </a:ext>
            </a:extLst>
          </p:cNvPr>
          <p:cNvSpPr/>
          <p:nvPr/>
        </p:nvSpPr>
        <p:spPr>
          <a:xfrm>
            <a:off x="8325162" y="1128933"/>
            <a:ext cx="363255" cy="36325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10BE02D-A91C-4EA5-A17E-4BF55DCB829A}"/>
              </a:ext>
            </a:extLst>
          </p:cNvPr>
          <p:cNvSpPr/>
          <p:nvPr/>
        </p:nvSpPr>
        <p:spPr>
          <a:xfrm>
            <a:off x="8687571" y="2111473"/>
            <a:ext cx="363255" cy="3632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6D04B74-9662-45F2-A3F7-80A867E6BF1E}"/>
              </a:ext>
            </a:extLst>
          </p:cNvPr>
          <p:cNvCxnSpPr/>
          <p:nvPr/>
        </p:nvCxnSpPr>
        <p:spPr>
          <a:xfrm>
            <a:off x="8322013" y="1496198"/>
            <a:ext cx="362409" cy="98247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CC69C9-45ED-4ACA-9732-1EC5E62E192F}"/>
              </a:ext>
            </a:extLst>
          </p:cNvPr>
          <p:cNvCxnSpPr/>
          <p:nvPr/>
        </p:nvCxnSpPr>
        <p:spPr>
          <a:xfrm>
            <a:off x="8686423" y="1496133"/>
            <a:ext cx="363982" cy="9925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AC35E17-1AF2-4DE4-80C9-D6019875BC8C}"/>
              </a:ext>
            </a:extLst>
          </p:cNvPr>
          <p:cNvCxnSpPr/>
          <p:nvPr/>
        </p:nvCxnSpPr>
        <p:spPr>
          <a:xfrm>
            <a:off x="8686420" y="1123057"/>
            <a:ext cx="361987" cy="9744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E0FC29A-CE9A-4E2B-BE19-69889470E34A}"/>
              </a:ext>
            </a:extLst>
          </p:cNvPr>
          <p:cNvSpPr/>
          <p:nvPr/>
        </p:nvSpPr>
        <p:spPr>
          <a:xfrm>
            <a:off x="8505944" y="1619613"/>
            <a:ext cx="363255" cy="3632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4E21B-013B-4A1E-87C2-D93971C15FDD}"/>
              </a:ext>
            </a:extLst>
          </p:cNvPr>
          <p:cNvCxnSpPr/>
          <p:nvPr/>
        </p:nvCxnSpPr>
        <p:spPr>
          <a:xfrm>
            <a:off x="8324737" y="1141749"/>
            <a:ext cx="362409" cy="95572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FF35ACA-592E-4DC7-803B-A735C2C95E70}"/>
              </a:ext>
            </a:extLst>
          </p:cNvPr>
          <p:cNvSpPr/>
          <p:nvPr/>
        </p:nvSpPr>
        <p:spPr>
          <a:xfrm>
            <a:off x="7985117" y="2735529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3456618-BDDE-493F-8326-51FF8F42E8FF}"/>
              </a:ext>
            </a:extLst>
          </p:cNvPr>
          <p:cNvSpPr/>
          <p:nvPr/>
        </p:nvSpPr>
        <p:spPr>
          <a:xfrm>
            <a:off x="8140038" y="2985861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1B487E-1001-48AC-B859-FE2E2732B3F8}"/>
              </a:ext>
            </a:extLst>
          </p:cNvPr>
          <p:cNvSpPr/>
          <p:nvPr/>
        </p:nvSpPr>
        <p:spPr>
          <a:xfrm>
            <a:off x="8275442" y="3232664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C9515F6-9C95-4422-BF0A-70B3B20FED16}"/>
              </a:ext>
            </a:extLst>
          </p:cNvPr>
          <p:cNvSpPr/>
          <p:nvPr/>
        </p:nvSpPr>
        <p:spPr>
          <a:xfrm>
            <a:off x="8420373" y="2790668"/>
            <a:ext cx="104593" cy="104593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346FB39-5A75-4AEC-A030-9E7F3CCBC340}"/>
              </a:ext>
            </a:extLst>
          </p:cNvPr>
          <p:cNvCxnSpPr/>
          <p:nvPr/>
        </p:nvCxnSpPr>
        <p:spPr>
          <a:xfrm>
            <a:off x="8420373" y="2781564"/>
            <a:ext cx="185969" cy="6255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B56AFFA-C8AD-4C1C-979D-E6DCBEAD413A}"/>
              </a:ext>
            </a:extLst>
          </p:cNvPr>
          <p:cNvSpPr/>
          <p:nvPr/>
        </p:nvSpPr>
        <p:spPr>
          <a:xfrm>
            <a:off x="8501750" y="3048445"/>
            <a:ext cx="104593" cy="1045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7B103D-1901-416A-AE97-8361AEE7A9AB}"/>
              </a:ext>
            </a:extLst>
          </p:cNvPr>
          <p:cNvSpPr/>
          <p:nvPr/>
        </p:nvSpPr>
        <p:spPr>
          <a:xfrm>
            <a:off x="8574334" y="3300447"/>
            <a:ext cx="104593" cy="1045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B1CFE8E-7C13-4F00-A22F-022DBC872DBE}"/>
              </a:ext>
            </a:extLst>
          </p:cNvPr>
          <p:cNvCxnSpPr/>
          <p:nvPr/>
        </p:nvCxnSpPr>
        <p:spPr>
          <a:xfrm>
            <a:off x="8413648" y="2885012"/>
            <a:ext cx="156290" cy="53120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64A769-9C7D-4010-B3DC-0E3A1736EFFE}"/>
              </a:ext>
            </a:extLst>
          </p:cNvPr>
          <p:cNvCxnSpPr/>
          <p:nvPr/>
        </p:nvCxnSpPr>
        <p:spPr>
          <a:xfrm>
            <a:off x="8519436" y="2779489"/>
            <a:ext cx="168283" cy="52951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51">
            <a:extLst>
              <a:ext uri="{FF2B5EF4-FFF2-40B4-BE49-F238E27FC236}">
                <a16:creationId xmlns:a16="http://schemas.microsoft.com/office/drawing/2014/main" id="{F3D41F68-F481-40ED-8297-29777523BB7F}"/>
              </a:ext>
            </a:extLst>
          </p:cNvPr>
          <p:cNvSpPr/>
          <p:nvPr/>
        </p:nvSpPr>
        <p:spPr>
          <a:xfrm>
            <a:off x="7884185" y="2653206"/>
            <a:ext cx="1719274" cy="1253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52">
            <a:extLst>
              <a:ext uri="{FF2B5EF4-FFF2-40B4-BE49-F238E27FC236}">
                <a16:creationId xmlns:a16="http://schemas.microsoft.com/office/drawing/2014/main" id="{1C031726-E0C6-4DF2-99D8-B6048DFF5BEA}"/>
              </a:ext>
            </a:extLst>
          </p:cNvPr>
          <p:cNvSpPr/>
          <p:nvPr/>
        </p:nvSpPr>
        <p:spPr>
          <a:xfrm>
            <a:off x="7884185" y="893513"/>
            <a:ext cx="1705338" cy="1683663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38A565E-05C0-45F4-B15E-9DDE5E963C51}"/>
              </a:ext>
            </a:extLst>
          </p:cNvPr>
          <p:cNvSpPr/>
          <p:nvPr/>
        </p:nvSpPr>
        <p:spPr>
          <a:xfrm flipV="1">
            <a:off x="9007722" y="3220890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46F2B99-BE1B-47FD-B0F8-912102ADA585}"/>
              </a:ext>
            </a:extLst>
          </p:cNvPr>
          <p:cNvSpPr/>
          <p:nvPr/>
        </p:nvSpPr>
        <p:spPr>
          <a:xfrm flipV="1">
            <a:off x="9181755" y="3220890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72FED7-4B30-4C21-A2E9-6EA373BC797E}"/>
              </a:ext>
            </a:extLst>
          </p:cNvPr>
          <p:cNvSpPr/>
          <p:nvPr/>
        </p:nvSpPr>
        <p:spPr>
          <a:xfrm flipV="1">
            <a:off x="9365948" y="3222504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61">
            <a:extLst>
              <a:ext uri="{FF2B5EF4-FFF2-40B4-BE49-F238E27FC236}">
                <a16:creationId xmlns:a16="http://schemas.microsoft.com/office/drawing/2014/main" id="{E700167A-1A45-4D82-8D91-D8639CE16597}"/>
              </a:ext>
            </a:extLst>
          </p:cNvPr>
          <p:cNvSpPr/>
          <p:nvPr/>
        </p:nvSpPr>
        <p:spPr>
          <a:xfrm>
            <a:off x="7280306" y="4823801"/>
            <a:ext cx="418085" cy="186264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66">
            <a:extLst>
              <a:ext uri="{FF2B5EF4-FFF2-40B4-BE49-F238E27FC236}">
                <a16:creationId xmlns:a16="http://schemas.microsoft.com/office/drawing/2014/main" id="{28D2F5CC-3660-4A10-9CBE-AF7BA9FA0554}"/>
              </a:ext>
            </a:extLst>
          </p:cNvPr>
          <p:cNvSpPr/>
          <p:nvPr/>
        </p:nvSpPr>
        <p:spPr>
          <a:xfrm>
            <a:off x="1609813" y="2898907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67">
            <a:extLst>
              <a:ext uri="{FF2B5EF4-FFF2-40B4-BE49-F238E27FC236}">
                <a16:creationId xmlns:a16="http://schemas.microsoft.com/office/drawing/2014/main" id="{C436E9C5-0C04-4F07-882D-A19256800902}"/>
              </a:ext>
            </a:extLst>
          </p:cNvPr>
          <p:cNvSpPr/>
          <p:nvPr/>
        </p:nvSpPr>
        <p:spPr>
          <a:xfrm>
            <a:off x="1589986" y="4482553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68">
            <a:extLst>
              <a:ext uri="{FF2B5EF4-FFF2-40B4-BE49-F238E27FC236}">
                <a16:creationId xmlns:a16="http://schemas.microsoft.com/office/drawing/2014/main" id="{7197DAB1-EF01-4BEA-883E-DA9755DC6D52}"/>
              </a:ext>
            </a:extLst>
          </p:cNvPr>
          <p:cNvSpPr/>
          <p:nvPr/>
        </p:nvSpPr>
        <p:spPr>
          <a:xfrm rot="19800000">
            <a:off x="5600486" y="2935771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69">
            <a:extLst>
              <a:ext uri="{FF2B5EF4-FFF2-40B4-BE49-F238E27FC236}">
                <a16:creationId xmlns:a16="http://schemas.microsoft.com/office/drawing/2014/main" id="{9AE0F8EA-0473-4013-A0F5-5C791AA925F6}"/>
              </a:ext>
            </a:extLst>
          </p:cNvPr>
          <p:cNvSpPr/>
          <p:nvPr/>
        </p:nvSpPr>
        <p:spPr>
          <a:xfrm rot="1800000">
            <a:off x="5605018" y="4590237"/>
            <a:ext cx="351533" cy="184247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CCC4289B-763B-4555-B55E-93D029A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22" y="2315786"/>
            <a:ext cx="495300" cy="61912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6145EAB-E9E3-4FD9-A9CF-C3BC2823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1" y="4192748"/>
            <a:ext cx="1389888" cy="1389888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EA21D4C-BD49-4F16-9FBC-1BCE99080734}"/>
              </a:ext>
            </a:extLst>
          </p:cNvPr>
          <p:cNvSpPr txBox="1"/>
          <p:nvPr/>
        </p:nvSpPr>
        <p:spPr>
          <a:xfrm>
            <a:off x="354926" y="1570356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ECACE9E-3121-4175-9C26-83D01E556B9B}"/>
              </a:ext>
            </a:extLst>
          </p:cNvPr>
          <p:cNvSpPr txBox="1"/>
          <p:nvPr/>
        </p:nvSpPr>
        <p:spPr>
          <a:xfrm>
            <a:off x="372078" y="383314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35B2F-F206-4E95-84C7-03372B8BDBA4}"/>
              </a:ext>
            </a:extLst>
          </p:cNvPr>
          <p:cNvSpPr txBox="1"/>
          <p:nvPr/>
        </p:nvSpPr>
        <p:spPr>
          <a:xfrm>
            <a:off x="2742286" y="2049701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Extraction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9BC064B-7632-4AE5-9C57-FFA31F68CA88}"/>
              </a:ext>
            </a:extLst>
          </p:cNvPr>
          <p:cNvSpPr txBox="1"/>
          <p:nvPr/>
        </p:nvSpPr>
        <p:spPr>
          <a:xfrm>
            <a:off x="5915916" y="3174122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map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7519223-769C-4392-919D-8D694F327E4E}"/>
              </a:ext>
            </a:extLst>
          </p:cNvPr>
          <p:cNvSpPr txBox="1"/>
          <p:nvPr/>
        </p:nvSpPr>
        <p:spPr>
          <a:xfrm>
            <a:off x="6041553" y="1730459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E375C13-233F-4466-A9AE-64DE1526BFDD}"/>
              </a:ext>
            </a:extLst>
          </p:cNvPr>
          <p:cNvSpPr txBox="1"/>
          <p:nvPr/>
        </p:nvSpPr>
        <p:spPr>
          <a:xfrm>
            <a:off x="5911079" y="5374129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Feature map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DA6E5F0-E5BC-453D-92DC-26D1B368E2F0}"/>
              </a:ext>
            </a:extLst>
          </p:cNvPr>
          <p:cNvSpPr txBox="1"/>
          <p:nvPr/>
        </p:nvSpPr>
        <p:spPr>
          <a:xfrm>
            <a:off x="6058705" y="393958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7D0A057-1964-4FF4-AA45-AFED3C5F39A4}"/>
              </a:ext>
            </a:extLst>
          </p:cNvPr>
          <p:cNvSpPr txBox="1"/>
          <p:nvPr/>
        </p:nvSpPr>
        <p:spPr>
          <a:xfrm>
            <a:off x="7949942" y="384295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Spatial Residual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A749051-073D-4346-BB71-596C6E6993F0}"/>
              </a:ext>
            </a:extLst>
          </p:cNvPr>
          <p:cNvSpPr txBox="1"/>
          <p:nvPr/>
        </p:nvSpPr>
        <p:spPr>
          <a:xfrm>
            <a:off x="7767199" y="572437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Base mapping: DCF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2E136D7-91ED-4960-8FFA-E191CC35B6BB}"/>
              </a:ext>
            </a:extLst>
          </p:cNvPr>
          <p:cNvSpPr txBox="1"/>
          <p:nvPr/>
        </p:nvSpPr>
        <p:spPr>
          <a:xfrm>
            <a:off x="10618625" y="390684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Response Map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0DA99B7-1265-4F56-8DEB-52D12338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41" y="2686758"/>
            <a:ext cx="1233349" cy="1233349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B00A5289-360A-422B-ADEA-813136AA4D9A}"/>
              </a:ext>
            </a:extLst>
          </p:cNvPr>
          <p:cNvSpPr/>
          <p:nvPr/>
        </p:nvSpPr>
        <p:spPr>
          <a:xfrm>
            <a:off x="7994395" y="4279409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10D1EF-4C1F-4910-BFEA-1B4FCBCE67BF}"/>
              </a:ext>
            </a:extLst>
          </p:cNvPr>
          <p:cNvSpPr/>
          <p:nvPr/>
        </p:nvSpPr>
        <p:spPr>
          <a:xfrm>
            <a:off x="8149316" y="4529741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F9AA19-B404-42A4-AFD8-FBD4B81ED2C5}"/>
              </a:ext>
            </a:extLst>
          </p:cNvPr>
          <p:cNvSpPr/>
          <p:nvPr/>
        </p:nvSpPr>
        <p:spPr>
          <a:xfrm>
            <a:off x="8284720" y="4776544"/>
            <a:ext cx="661801" cy="625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4962F16-FB4C-4E9F-8E80-4CF2BE927C7C}"/>
              </a:ext>
            </a:extLst>
          </p:cNvPr>
          <p:cNvSpPr/>
          <p:nvPr/>
        </p:nvSpPr>
        <p:spPr>
          <a:xfrm>
            <a:off x="8429651" y="4334548"/>
            <a:ext cx="104593" cy="104593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9B38735-14E1-4D55-BF38-6254325F1496}"/>
              </a:ext>
            </a:extLst>
          </p:cNvPr>
          <p:cNvCxnSpPr/>
          <p:nvPr/>
        </p:nvCxnSpPr>
        <p:spPr>
          <a:xfrm>
            <a:off x="8429651" y="4325444"/>
            <a:ext cx="185969" cy="6255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106F7E8-251A-4CF5-8425-F8C5CB9A581C}"/>
              </a:ext>
            </a:extLst>
          </p:cNvPr>
          <p:cNvSpPr/>
          <p:nvPr/>
        </p:nvSpPr>
        <p:spPr>
          <a:xfrm>
            <a:off x="8511028" y="4592325"/>
            <a:ext cx="104593" cy="1045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5B65D4F-AC6E-4AAF-877D-CF08EF0FCBF5}"/>
              </a:ext>
            </a:extLst>
          </p:cNvPr>
          <p:cNvSpPr/>
          <p:nvPr/>
        </p:nvSpPr>
        <p:spPr>
          <a:xfrm>
            <a:off x="8583612" y="4844327"/>
            <a:ext cx="104593" cy="1045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FEE853F-864A-46E1-9C64-C04DFD18DD9F}"/>
              </a:ext>
            </a:extLst>
          </p:cNvPr>
          <p:cNvCxnSpPr/>
          <p:nvPr/>
        </p:nvCxnSpPr>
        <p:spPr>
          <a:xfrm>
            <a:off x="8422926" y="4428892"/>
            <a:ext cx="156290" cy="53120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FF3EC59-7D49-4831-AD9D-186C42E8985B}"/>
              </a:ext>
            </a:extLst>
          </p:cNvPr>
          <p:cNvCxnSpPr/>
          <p:nvPr/>
        </p:nvCxnSpPr>
        <p:spPr>
          <a:xfrm>
            <a:off x="8528714" y="4323369"/>
            <a:ext cx="168283" cy="52951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ounded Rectangle 151">
            <a:extLst>
              <a:ext uri="{FF2B5EF4-FFF2-40B4-BE49-F238E27FC236}">
                <a16:creationId xmlns:a16="http://schemas.microsoft.com/office/drawing/2014/main" id="{AEBB960C-8E1C-42BF-AD39-B714161DA4A6}"/>
              </a:ext>
            </a:extLst>
          </p:cNvPr>
          <p:cNvSpPr/>
          <p:nvPr/>
        </p:nvSpPr>
        <p:spPr>
          <a:xfrm>
            <a:off x="7893463" y="4197086"/>
            <a:ext cx="1719274" cy="1253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A2AA36-3B1E-4E68-B6C1-7991B9E3F048}"/>
              </a:ext>
            </a:extLst>
          </p:cNvPr>
          <p:cNvSpPr/>
          <p:nvPr/>
        </p:nvSpPr>
        <p:spPr>
          <a:xfrm flipV="1">
            <a:off x="9017000" y="4764770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35429E-0949-45C6-9641-03B6AA1DA365}"/>
              </a:ext>
            </a:extLst>
          </p:cNvPr>
          <p:cNvSpPr/>
          <p:nvPr/>
        </p:nvSpPr>
        <p:spPr>
          <a:xfrm flipV="1">
            <a:off x="9191033" y="4764770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178D2EF-1C74-4D55-B5DB-CCDA5944C457}"/>
              </a:ext>
            </a:extLst>
          </p:cNvPr>
          <p:cNvSpPr/>
          <p:nvPr/>
        </p:nvSpPr>
        <p:spPr>
          <a:xfrm flipV="1">
            <a:off x="9375226" y="4766384"/>
            <a:ext cx="112562" cy="1125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4CFAAF6-5A63-4CBC-9C06-827B8FEF4E46}"/>
              </a:ext>
            </a:extLst>
          </p:cNvPr>
          <p:cNvSpPr txBox="1"/>
          <p:nvPr/>
        </p:nvSpPr>
        <p:spPr>
          <a:xfrm>
            <a:off x="7879708" y="5386833"/>
            <a:ext cx="1848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Temporal Residual</a:t>
            </a:r>
          </a:p>
        </p:txBody>
      </p:sp>
      <p:sp>
        <p:nvSpPr>
          <p:cNvPr id="180" name="空心弧 5">
            <a:extLst>
              <a:ext uri="{FF2B5EF4-FFF2-40B4-BE49-F238E27FC236}">
                <a16:creationId xmlns:a16="http://schemas.microsoft.com/office/drawing/2014/main" id="{18A664DA-8C67-45E4-A36A-36ACE8D84D5C}"/>
              </a:ext>
            </a:extLst>
          </p:cNvPr>
          <p:cNvSpPr/>
          <p:nvPr/>
        </p:nvSpPr>
        <p:spPr>
          <a:xfrm rot="9900000">
            <a:off x="9596699" y="1816697"/>
            <a:ext cx="896391" cy="1325418"/>
          </a:xfrm>
          <a:prstGeom prst="blockArc">
            <a:avLst>
              <a:gd name="adj1" fmla="val 17165141"/>
              <a:gd name="adj2" fmla="val 22184"/>
              <a:gd name="adj3" fmla="val 6067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C358416-260B-48A4-8B4E-B80B826D2299}"/>
              </a:ext>
            </a:extLst>
          </p:cNvPr>
          <p:cNvSpPr/>
          <p:nvPr/>
        </p:nvSpPr>
        <p:spPr>
          <a:xfrm>
            <a:off x="9887467" y="3076563"/>
            <a:ext cx="451798" cy="451798"/>
          </a:xfrm>
          <a:prstGeom prst="ellipse">
            <a:avLst/>
          </a:prstGeom>
          <a:noFill/>
          <a:ln w="57150"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空心弧 5">
            <a:extLst>
              <a:ext uri="{FF2B5EF4-FFF2-40B4-BE49-F238E27FC236}">
                <a16:creationId xmlns:a16="http://schemas.microsoft.com/office/drawing/2014/main" id="{5FD4758C-AFE0-405C-BD58-056A0C2A6845}"/>
              </a:ext>
            </a:extLst>
          </p:cNvPr>
          <p:cNvSpPr/>
          <p:nvPr/>
        </p:nvSpPr>
        <p:spPr>
          <a:xfrm rot="14400000">
            <a:off x="9797204" y="3231716"/>
            <a:ext cx="896391" cy="1325418"/>
          </a:xfrm>
          <a:prstGeom prst="blockArc">
            <a:avLst>
              <a:gd name="adj1" fmla="val 16970250"/>
              <a:gd name="adj2" fmla="val 22184"/>
              <a:gd name="adj3" fmla="val 6067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47697E9-7BFD-4A83-A895-A750CD0C825F}"/>
              </a:ext>
            </a:extLst>
          </p:cNvPr>
          <p:cNvCxnSpPr>
            <a:cxnSpLocks/>
          </p:cNvCxnSpPr>
          <p:nvPr/>
        </p:nvCxnSpPr>
        <p:spPr>
          <a:xfrm>
            <a:off x="9664689" y="3305413"/>
            <a:ext cx="219313" cy="3441"/>
          </a:xfrm>
          <a:prstGeom prst="line">
            <a:avLst/>
          </a:prstGeom>
          <a:ln w="82550">
            <a:solidFill>
              <a:srgbClr val="8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ight Arrow 161">
            <a:extLst>
              <a:ext uri="{FF2B5EF4-FFF2-40B4-BE49-F238E27FC236}">
                <a16:creationId xmlns:a16="http://schemas.microsoft.com/office/drawing/2014/main" id="{95810B76-54D3-44C3-9E0D-2A48471FFFCE}"/>
              </a:ext>
            </a:extLst>
          </p:cNvPr>
          <p:cNvSpPr/>
          <p:nvPr/>
        </p:nvSpPr>
        <p:spPr>
          <a:xfrm>
            <a:off x="10323464" y="3232664"/>
            <a:ext cx="332313" cy="149606"/>
          </a:xfrm>
          <a:prstGeom prst="rightArrow">
            <a:avLst>
              <a:gd name="adj1" fmla="val 50000"/>
              <a:gd name="adj2" fmla="val 109540"/>
            </a:avLst>
          </a:prstGeom>
          <a:solidFill>
            <a:srgbClr val="8C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62FC349-76E2-477A-98F9-896F5ED32520}"/>
              </a:ext>
            </a:extLst>
          </p:cNvPr>
          <p:cNvSpPr txBox="1"/>
          <p:nvPr/>
        </p:nvSpPr>
        <p:spPr>
          <a:xfrm>
            <a:off x="9839529" y="2778045"/>
            <a:ext cx="55496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8A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739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5" grpId="0" animBg="1"/>
      <p:bldP spid="106" grpId="0" animBg="1"/>
      <p:bldP spid="107" grpId="0" animBg="1"/>
      <p:bldP spid="118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32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6" grpId="0" animBg="1"/>
      <p:bldP spid="167" grpId="0" animBg="1"/>
      <p:bldP spid="168" grpId="0" animBg="1"/>
      <p:bldP spid="169" grpId="0" animBg="1"/>
      <p:bldP spid="171" grpId="0" animBg="1"/>
      <p:bldP spid="172" grpId="0" animBg="1"/>
      <p:bldP spid="175" grpId="0" animBg="1"/>
      <p:bldP spid="176" grpId="0" animBg="1"/>
      <p:bldP spid="177" grpId="0" animBg="1"/>
      <p:bldP spid="178" grpId="0" animBg="1"/>
      <p:bldP spid="179" grpId="0"/>
      <p:bldP spid="180" grpId="0" animBg="1"/>
      <p:bldP spid="181" grpId="0" animBg="1"/>
      <p:bldP spid="182" grpId="0" animBg="1"/>
      <p:bldP spid="184" grpId="0" animBg="1"/>
      <p:bldP spid="1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030A5-B91F-4B30-B299-B77795AD1BA8}"/>
              </a:ext>
            </a:extLst>
          </p:cNvPr>
          <p:cNvSpPr txBox="1"/>
          <p:nvPr/>
        </p:nvSpPr>
        <p:spPr>
          <a:xfrm>
            <a:off x="0" y="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Experiments: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4EB26-1EF7-4343-A399-6569E915A3B6}"/>
              </a:ext>
            </a:extLst>
          </p:cNvPr>
          <p:cNvSpPr txBox="1"/>
          <p:nvPr/>
        </p:nvSpPr>
        <p:spPr>
          <a:xfrm>
            <a:off x="766396" y="1138860"/>
            <a:ext cx="8074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Benchmarks: OTB-2013, OTB-2015 and VOT-2016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A595D-E296-4E15-BA3E-231C18C2EB6A}"/>
              </a:ext>
            </a:extLst>
          </p:cNvPr>
          <p:cNvSpPr txBox="1"/>
          <p:nvPr/>
        </p:nvSpPr>
        <p:spPr>
          <a:xfrm>
            <a:off x="766396" y="3100579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Metric: Precision and success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6A86D-37EE-46B6-AE3C-E3B6DC0EF445}"/>
              </a:ext>
            </a:extLst>
          </p:cNvPr>
          <p:cNvSpPr txBox="1"/>
          <p:nvPr/>
        </p:nvSpPr>
        <p:spPr>
          <a:xfrm>
            <a:off x="766396" y="5062298"/>
            <a:ext cx="5307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Design: Internal and external analysis</a:t>
            </a:r>
          </a:p>
        </p:txBody>
      </p:sp>
    </p:spTree>
    <p:extLst>
      <p:ext uri="{BB962C8B-B14F-4D97-AF65-F5344CB8AC3E}">
        <p14:creationId xmlns:p14="http://schemas.microsoft.com/office/powerpoint/2010/main" val="42782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92DAD-02E2-4EC7-BFC1-527DC257A11D}"/>
              </a:ext>
            </a:extLst>
          </p:cNvPr>
          <p:cNvSpPr txBox="1"/>
          <p:nvPr/>
        </p:nvSpPr>
        <p:spPr>
          <a:xfrm>
            <a:off x="0" y="0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Experiments: Internal analysis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7DAD0E4-0446-41EB-A0D8-4A89C575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333"/>
            <a:ext cx="12192000" cy="4819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236EC-018A-4C6E-9A53-AE915FD98D9B}"/>
              </a:ext>
            </a:extLst>
          </p:cNvPr>
          <p:cNvSpPr txBox="1"/>
          <p:nvPr/>
        </p:nvSpPr>
        <p:spPr>
          <a:xfrm>
            <a:off x="496955" y="5824330"/>
            <a:ext cx="761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HCFT:  Hierarchical Convolutional Features for Visual Tracking. Ma et al. ICCV 15.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AB9AD-A753-4E1D-B38A-4E45340606C9}"/>
              </a:ext>
            </a:extLst>
          </p:cNvPr>
          <p:cNvSpPr txBox="1"/>
          <p:nvPr/>
        </p:nvSpPr>
        <p:spPr>
          <a:xfrm>
            <a:off x="496955" y="6193662"/>
            <a:ext cx="397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features + traditional DCF </a:t>
            </a:r>
          </a:p>
        </p:txBody>
      </p:sp>
    </p:spTree>
    <p:extLst>
      <p:ext uri="{BB962C8B-B14F-4D97-AF65-F5344CB8AC3E}">
        <p14:creationId xmlns:p14="http://schemas.microsoft.com/office/powerpoint/2010/main" val="76493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F3AC0EC7-A9A0-4D88-B413-19EDCC54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29"/>
            <a:ext cx="12192000" cy="478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5C844-BADF-4EA9-A931-76D2BCC99171}"/>
              </a:ext>
            </a:extLst>
          </p:cNvPr>
          <p:cNvSpPr txBox="1"/>
          <p:nvPr/>
        </p:nvSpPr>
        <p:spPr>
          <a:xfrm>
            <a:off x="0" y="0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Experiments: Internal analysis</a:t>
            </a:r>
          </a:p>
        </p:txBody>
      </p:sp>
    </p:spTree>
    <p:extLst>
      <p:ext uri="{BB962C8B-B14F-4D97-AF65-F5344CB8AC3E}">
        <p14:creationId xmlns:p14="http://schemas.microsoft.com/office/powerpoint/2010/main" val="20713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C5024-1880-43CE-BAAA-94AEAA692712}"/>
              </a:ext>
            </a:extLst>
          </p:cNvPr>
          <p:cNvSpPr txBox="1"/>
          <p:nvPr/>
        </p:nvSpPr>
        <p:spPr>
          <a:xfrm>
            <a:off x="0" y="0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Experiments: External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CD7ED-1CD7-4A16-ACC5-5D8DE61B6745}"/>
              </a:ext>
            </a:extLst>
          </p:cNvPr>
          <p:cNvSpPr txBox="1"/>
          <p:nvPr/>
        </p:nvSpPr>
        <p:spPr>
          <a:xfrm>
            <a:off x="307926" y="609600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Comparison with state-of-the-art trackers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C556E-6438-4BED-BD16-1FD696B66FC8}"/>
              </a:ext>
            </a:extLst>
          </p:cNvPr>
          <p:cNvSpPr txBox="1"/>
          <p:nvPr/>
        </p:nvSpPr>
        <p:spPr>
          <a:xfrm>
            <a:off x="318666" y="1276905"/>
            <a:ext cx="1151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C-COT	Beyond correlation filters: Learning continuous convolution operators for visual tracking.	ECCV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CE614-779F-4CF3-9CE4-7F80A1C9A9A0}"/>
              </a:ext>
            </a:extLst>
          </p:cNvPr>
          <p:cNvSpPr txBox="1"/>
          <p:nvPr/>
        </p:nvSpPr>
        <p:spPr>
          <a:xfrm>
            <a:off x="328735" y="1944210"/>
            <a:ext cx="1147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SINT 	Siamese instance search for tracking. 						CVPR 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BE5B-7C47-4ABE-B709-1824152C4364}"/>
              </a:ext>
            </a:extLst>
          </p:cNvPr>
          <p:cNvSpPr txBox="1"/>
          <p:nvPr/>
        </p:nvSpPr>
        <p:spPr>
          <a:xfrm>
            <a:off x="345022" y="2611515"/>
            <a:ext cx="1155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</a:rPr>
              <a:t>SRDCFdecon</a:t>
            </a:r>
            <a:r>
              <a:rPr lang="en-US" dirty="0">
                <a:latin typeface="Palatino Linotype" panose="02040502050505030304" pitchFamily="18" charset="0"/>
              </a:rPr>
              <a:t> 	Adaptive decontamination of the training set: A unified formulation for discriminative visual tracking											CVPR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F70FF-19FB-43BE-A8DB-A8EA3010F89B}"/>
              </a:ext>
            </a:extLst>
          </p:cNvPr>
          <p:cNvSpPr txBox="1"/>
          <p:nvPr/>
        </p:nvSpPr>
        <p:spPr>
          <a:xfrm>
            <a:off x="317735" y="3555819"/>
            <a:ext cx="1147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</a:rPr>
              <a:t>MUSTer</a:t>
            </a:r>
            <a:r>
              <a:rPr lang="en-US" dirty="0">
                <a:latin typeface="Palatino Linotype" panose="02040502050505030304" pitchFamily="18" charset="0"/>
              </a:rPr>
              <a:t>	Multi-store tracker (muster): A cognitive psychology inspired approach to object tracking	CVPR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3E56-A1B9-44F8-9069-A42AFF04EB29}"/>
              </a:ext>
            </a:extLst>
          </p:cNvPr>
          <p:cNvSpPr txBox="1"/>
          <p:nvPr/>
        </p:nvSpPr>
        <p:spPr>
          <a:xfrm>
            <a:off x="307926" y="4306579"/>
            <a:ext cx="113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SRDCF	Learning spatially regularized correlation filters for visual tracking			ICCV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B15D9-2CFC-4786-B28D-79F5DBD2A724}"/>
              </a:ext>
            </a:extLst>
          </p:cNvPr>
          <p:cNvSpPr txBox="1"/>
          <p:nvPr/>
        </p:nvSpPr>
        <p:spPr>
          <a:xfrm>
            <a:off x="345022" y="4973884"/>
            <a:ext cx="1142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LCT	Long-term correlation tracking							CVPR 2015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DCE705-1B51-48A8-A992-E5EA996FC19C}"/>
              </a:ext>
            </a:extLst>
          </p:cNvPr>
          <p:cNvSpPr/>
          <p:nvPr/>
        </p:nvSpPr>
        <p:spPr>
          <a:xfrm>
            <a:off x="5594735" y="5431639"/>
            <a:ext cx="282036" cy="2820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5CBEBD-9C6C-4F73-8CF3-DB2BBC47B599}"/>
              </a:ext>
            </a:extLst>
          </p:cNvPr>
          <p:cNvSpPr/>
          <p:nvPr/>
        </p:nvSpPr>
        <p:spPr>
          <a:xfrm>
            <a:off x="5594735" y="5870630"/>
            <a:ext cx="282036" cy="2820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FE984C-3C50-4EFE-AD8A-8FCB964263D5}"/>
              </a:ext>
            </a:extLst>
          </p:cNvPr>
          <p:cNvSpPr/>
          <p:nvPr/>
        </p:nvSpPr>
        <p:spPr>
          <a:xfrm>
            <a:off x="5595968" y="6328935"/>
            <a:ext cx="282036" cy="2820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13" grpId="0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15E71E-D4B9-4A26-B73C-75FB6605B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921"/>
            <a:ext cx="12192000" cy="4768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DC8B4-6CC3-4499-9A94-E5B8BA727BE2}"/>
              </a:ext>
            </a:extLst>
          </p:cNvPr>
          <p:cNvSpPr txBox="1"/>
          <p:nvPr/>
        </p:nvSpPr>
        <p:spPr>
          <a:xfrm>
            <a:off x="0" y="0"/>
            <a:ext cx="655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Experiments: Performance evaluation on the OTB 2013 dataset.</a:t>
            </a:r>
          </a:p>
        </p:txBody>
      </p:sp>
    </p:spTree>
    <p:extLst>
      <p:ext uri="{BB962C8B-B14F-4D97-AF65-F5344CB8AC3E}">
        <p14:creationId xmlns:p14="http://schemas.microsoft.com/office/powerpoint/2010/main" val="135220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F679FF-83B4-4E20-B3BF-4C4805F94FDC}"/>
              </a:ext>
            </a:extLst>
          </p:cNvPr>
          <p:cNvSpPr txBox="1"/>
          <p:nvPr/>
        </p:nvSpPr>
        <p:spPr>
          <a:xfrm>
            <a:off x="1448" y="1377099"/>
            <a:ext cx="12262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1. Correlation filter is a light-weight state-of-the-art framework for visual object tracking.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CC00B-69D7-49F8-A75A-7A45B6EF2648}"/>
              </a:ext>
            </a:extLst>
          </p:cNvPr>
          <p:cNvSpPr txBox="1"/>
          <p:nvPr/>
        </p:nvSpPr>
        <p:spPr>
          <a:xfrm>
            <a:off x="1448" y="2676167"/>
            <a:ext cx="1206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2. We formulate DCF as one convolutional layer for end-to-end training and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C490D-1B59-46D7-9BEE-8A7C44B8F1BE}"/>
              </a:ext>
            </a:extLst>
          </p:cNvPr>
          <p:cNvSpPr txBox="1"/>
          <p:nvPr/>
        </p:nvSpPr>
        <p:spPr>
          <a:xfrm>
            <a:off x="0" y="3975235"/>
            <a:ext cx="1185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3. We apply residual learning to reduce model degradation via appearance variations.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A6A1E-6C52-4A59-B26B-2E608C89DBD4}"/>
              </a:ext>
            </a:extLst>
          </p:cNvPr>
          <p:cNvSpPr txBox="1"/>
          <p:nvPr/>
        </p:nvSpPr>
        <p:spPr>
          <a:xfrm>
            <a:off x="0" y="5274303"/>
            <a:ext cx="815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4. State-of-the-art performance on the benchmark datasets.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57B06-0CC2-417A-BF1F-DCBD9189A95B}"/>
              </a:ext>
            </a:extLst>
          </p:cNvPr>
          <p:cNvSpPr txBox="1"/>
          <p:nvPr/>
        </p:nvSpPr>
        <p:spPr>
          <a:xfrm>
            <a:off x="0" y="0"/>
            <a:ext cx="321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Take-home messages:</a:t>
            </a:r>
          </a:p>
        </p:txBody>
      </p:sp>
    </p:spTree>
    <p:extLst>
      <p:ext uri="{BB962C8B-B14F-4D97-AF65-F5344CB8AC3E}">
        <p14:creationId xmlns:p14="http://schemas.microsoft.com/office/powerpoint/2010/main" val="84675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CF841-AF38-430E-99DB-A4AE642459D4}"/>
              </a:ext>
            </a:extLst>
          </p:cNvPr>
          <p:cNvSpPr txBox="1"/>
          <p:nvPr/>
        </p:nvSpPr>
        <p:spPr>
          <a:xfrm>
            <a:off x="0" y="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Applications: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7AAF4-8A08-453A-90B4-C5318991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41" y="486776"/>
            <a:ext cx="4974499" cy="3017520"/>
          </a:xfrm>
          <a:prstGeom prst="rect">
            <a:avLst/>
          </a:prstGeom>
        </p:spPr>
      </p:pic>
      <p:pic>
        <p:nvPicPr>
          <p:cNvPr id="1026" name="Picture 2" descr="Image result for auto  driving">
            <a:extLst>
              <a:ext uri="{FF2B5EF4-FFF2-40B4-BE49-F238E27FC236}">
                <a16:creationId xmlns:a16="http://schemas.microsoft.com/office/drawing/2014/main" id="{86165C58-2BDE-43E1-B891-1DB8782F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2" y="3590331"/>
            <a:ext cx="4835195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uman computer interaction">
            <a:extLst>
              <a:ext uri="{FF2B5EF4-FFF2-40B4-BE49-F238E27FC236}">
                <a16:creationId xmlns:a16="http://schemas.microsoft.com/office/drawing/2014/main" id="{E667AFC2-A1B3-48B0-8542-CA5095E6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39" y="3590331"/>
            <a:ext cx="402336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gmented Reality">
            <a:extLst>
              <a:ext uri="{FF2B5EF4-FFF2-40B4-BE49-F238E27FC236}">
                <a16:creationId xmlns:a16="http://schemas.microsoft.com/office/drawing/2014/main" id="{A72C1B64-2BA4-432C-AF4C-B1725209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08" y="486776"/>
            <a:ext cx="4299422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6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pic>
        <p:nvPicPr>
          <p:cNvPr id="4" name="Picture 3" descr="A picture containing outdoor, tree, grass&#10;&#10;Description generated with very high confidence">
            <a:extLst>
              <a:ext uri="{FF2B5EF4-FFF2-40B4-BE49-F238E27FC236}">
                <a16:creationId xmlns:a16="http://schemas.microsoft.com/office/drawing/2014/main" id="{765B5643-C15A-4408-896B-4B69235E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6" y="604936"/>
            <a:ext cx="68580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4F037-CC62-4C93-BE77-36B397C53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6" y="3500536"/>
            <a:ext cx="68580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7822706" y="2913355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Illumination variations</a:t>
            </a:r>
          </a:p>
        </p:txBody>
      </p:sp>
    </p:spTree>
    <p:extLst>
      <p:ext uri="{BB962C8B-B14F-4D97-AF65-F5344CB8AC3E}">
        <p14:creationId xmlns:p14="http://schemas.microsoft.com/office/powerpoint/2010/main" val="6369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8124547" y="2993254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Object rotations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DE643-E4BE-45C1-B2E9-7A1C9F1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1" y="431478"/>
            <a:ext cx="5632030" cy="3168017"/>
          </a:xfrm>
          <a:prstGeom prst="rect">
            <a:avLst/>
          </a:prstGeom>
        </p:spPr>
      </p:pic>
      <p:pic>
        <p:nvPicPr>
          <p:cNvPr id="7" name="Picture 6" descr="A picture containing sky, building, outdoor, clock&#10;&#10;Description generated with very high confidence">
            <a:extLst>
              <a:ext uri="{FF2B5EF4-FFF2-40B4-BE49-F238E27FC236}">
                <a16:creationId xmlns:a16="http://schemas.microsoft.com/office/drawing/2014/main" id="{48EFB422-DEEE-44C5-B077-78CFF4A1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1" y="3603019"/>
            <a:ext cx="5632030" cy="31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8417511" y="3215194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Occlusions</a:t>
            </a:r>
          </a:p>
        </p:txBody>
      </p:sp>
      <p:pic>
        <p:nvPicPr>
          <p:cNvPr id="4" name="Picture 3" descr="A green plant&#10;&#10;Description generated with high confidence">
            <a:extLst>
              <a:ext uri="{FF2B5EF4-FFF2-40B4-BE49-F238E27FC236}">
                <a16:creationId xmlns:a16="http://schemas.microsoft.com/office/drawing/2014/main" id="{31E2D47E-81A0-42C8-B2A2-3F00B6AD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60" y="423342"/>
            <a:ext cx="4258322" cy="319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E5613-0F78-4260-A2D0-76863F3B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60" y="3617084"/>
            <a:ext cx="4258322" cy="31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8115665" y="3215194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Low resolutions</a:t>
            </a:r>
          </a:p>
        </p:txBody>
      </p:sp>
      <p:pic>
        <p:nvPicPr>
          <p:cNvPr id="5" name="Picture 4" descr="A picture containing snow, outdoor, sky, nature&#10;&#10;Description generated with very high confidence">
            <a:extLst>
              <a:ext uri="{FF2B5EF4-FFF2-40B4-BE49-F238E27FC236}">
                <a16:creationId xmlns:a16="http://schemas.microsoft.com/office/drawing/2014/main" id="{32663AF3-8F6C-4F3B-B225-C9B8F35CD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" y="475867"/>
            <a:ext cx="5523168" cy="3106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F49ED-0C9F-43B2-BC23-B1CEE033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7" y="3552561"/>
            <a:ext cx="5523168" cy="31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7733926" y="3381069"/>
            <a:ext cx="332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Background clutter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C2542-DC40-40F3-AD18-84204504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9" y="369332"/>
            <a:ext cx="4323426" cy="3242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CDC2F-9156-41CF-AB6C-3573AF5F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29" y="3611902"/>
            <a:ext cx="4323426" cy="32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8962B-1574-44FC-8440-CA4D92FEF65C}"/>
              </a:ext>
            </a:extLst>
          </p:cNvPr>
          <p:cNvSpPr txBox="1"/>
          <p:nvPr/>
        </p:nvSpPr>
        <p:spPr>
          <a:xfrm>
            <a:off x="0" y="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90D2-468F-4B49-8382-E6442E235FEB}"/>
              </a:ext>
            </a:extLst>
          </p:cNvPr>
          <p:cNvSpPr txBox="1"/>
          <p:nvPr/>
        </p:nvSpPr>
        <p:spPr>
          <a:xfrm>
            <a:off x="8328730" y="335029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Scale variations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5316D-C698-46ED-BE8A-46D0576F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0" y="605443"/>
            <a:ext cx="7074022" cy="3006459"/>
          </a:xfrm>
          <a:prstGeom prst="rect">
            <a:avLst/>
          </a:prstGeom>
        </p:spPr>
      </p:pic>
      <p:pic>
        <p:nvPicPr>
          <p:cNvPr id="7" name="Picture 6" descr="A picture containing grass, outdoor, car, sky&#10;&#10;Description generated with very high confidence">
            <a:extLst>
              <a:ext uri="{FF2B5EF4-FFF2-40B4-BE49-F238E27FC236}">
                <a16:creationId xmlns:a16="http://schemas.microsoft.com/office/drawing/2014/main" id="{96C251C0-B864-4FB6-8C44-1BD41F832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3611901"/>
            <a:ext cx="7074022" cy="30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596</Words>
  <Application>Microsoft Office PowerPoint</Application>
  <PresentationFormat>Widescreen</PresentationFormat>
  <Paragraphs>136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Palatino Linotype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Yibing</dc:creator>
  <cp:lastModifiedBy>SONG Yibing</cp:lastModifiedBy>
  <cp:revision>45</cp:revision>
  <dcterms:created xsi:type="dcterms:W3CDTF">2017-08-04T02:58:04Z</dcterms:created>
  <dcterms:modified xsi:type="dcterms:W3CDTF">2017-09-19T12:15:19Z</dcterms:modified>
</cp:coreProperties>
</file>